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9CF62AC-BD1F-47AB-B4CB-5431925D9671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0B0456C-9D47-4F8C-9C46-69036CCA1C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94364" y="1372336"/>
            <a:ext cx="3200400" cy="5485664"/>
          </a:xfrm>
        </p:spPr>
        <p:txBody>
          <a:bodyPr>
            <a:normAutofit fontScale="55000" lnSpcReduction="20000"/>
          </a:bodyPr>
          <a:lstStyle/>
          <a:p>
            <a:r>
              <a:rPr lang="en-US" sz="2500" dirty="0" smtClean="0">
                <a:solidFill>
                  <a:schemeClr val="tx1"/>
                </a:solidFill>
              </a:rPr>
              <a:t>Research: </a:t>
            </a:r>
          </a:p>
          <a:p>
            <a:r>
              <a:rPr lang="en-US" sz="2200" dirty="0">
                <a:solidFill>
                  <a:schemeClr val="tx1"/>
                </a:solidFill>
              </a:rPr>
              <a:t>-</a:t>
            </a:r>
            <a:r>
              <a:rPr lang="en-US" sz="2200" dirty="0" smtClean="0">
                <a:solidFill>
                  <a:schemeClr val="tx1"/>
                </a:solidFill>
              </a:rPr>
              <a:t>Parent Involvement (</a:t>
            </a:r>
            <a:r>
              <a:rPr lang="en-US" sz="2200" dirty="0" err="1" smtClean="0">
                <a:solidFill>
                  <a:schemeClr val="tx1"/>
                </a:solidFill>
              </a:rPr>
              <a:t>Dotterer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</a:p>
          <a:p>
            <a:endParaRPr lang="en-US" sz="2200" dirty="0" smtClean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-School and Class </a:t>
            </a:r>
            <a:r>
              <a:rPr lang="en-US" sz="2200" dirty="0">
                <a:solidFill>
                  <a:schemeClr val="tx1"/>
                </a:solidFill>
              </a:rPr>
              <a:t>E</a:t>
            </a:r>
            <a:r>
              <a:rPr lang="en-US" sz="2200" dirty="0" smtClean="0">
                <a:solidFill>
                  <a:schemeClr val="tx1"/>
                </a:solidFill>
              </a:rPr>
              <a:t>nvironment (</a:t>
            </a:r>
            <a:r>
              <a:rPr lang="en-US" sz="2200" dirty="0" err="1" smtClean="0">
                <a:solidFill>
                  <a:schemeClr val="tx1"/>
                </a:solidFill>
              </a:rPr>
              <a:t>Anderman</a:t>
            </a:r>
            <a:r>
              <a:rPr lang="en-US" sz="2200" dirty="0" smtClean="0">
                <a:solidFill>
                  <a:schemeClr val="tx1"/>
                </a:solidFill>
              </a:rPr>
              <a:t> and </a:t>
            </a:r>
            <a:r>
              <a:rPr lang="en-US" sz="2200" dirty="0" err="1" smtClean="0">
                <a:solidFill>
                  <a:schemeClr val="tx1"/>
                </a:solidFill>
              </a:rPr>
              <a:t>Maehr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</a:p>
          <a:p>
            <a:endParaRPr lang="en-US" sz="2200" dirty="0" smtClean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-”Academic Intrinsic motivation concerns enjoyment of school learning characterized by a mastery orientation; curiosity; persistence; task </a:t>
            </a:r>
            <a:r>
              <a:rPr lang="en-US" sz="2200" dirty="0" err="1" smtClean="0">
                <a:solidFill>
                  <a:schemeClr val="tx1"/>
                </a:solidFill>
              </a:rPr>
              <a:t>endogeny</a:t>
            </a:r>
            <a:r>
              <a:rPr lang="en-US" sz="2200" dirty="0" smtClean="0">
                <a:solidFill>
                  <a:schemeClr val="tx1"/>
                </a:solidFill>
              </a:rPr>
              <a:t>; and the learning of challenging, </a:t>
            </a:r>
            <a:r>
              <a:rPr lang="en-US" sz="2200" smtClean="0">
                <a:solidFill>
                  <a:schemeClr val="tx1"/>
                </a:solidFill>
              </a:rPr>
              <a:t>difficult, and </a:t>
            </a:r>
            <a:r>
              <a:rPr lang="en-US" sz="2200" dirty="0" smtClean="0">
                <a:solidFill>
                  <a:schemeClr val="tx1"/>
                </a:solidFill>
              </a:rPr>
              <a:t>novel tasks” (Gottfried and Fleming)</a:t>
            </a:r>
          </a:p>
          <a:p>
            <a:endParaRPr lang="en-US" sz="2200" dirty="0" smtClean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-”…positive </a:t>
            </a:r>
            <a:r>
              <a:rPr lang="en-US" sz="2200" dirty="0">
                <a:solidFill>
                  <a:schemeClr val="tx1"/>
                </a:solidFill>
              </a:rPr>
              <a:t>emotional attachments to peers, teachers, and parents promote not only healthy social, emotional, and intellectual functioning but also positive feelings of self-worth and </a:t>
            </a:r>
            <a:r>
              <a:rPr lang="en-US" sz="2200" dirty="0" smtClean="0">
                <a:solidFill>
                  <a:schemeClr val="tx1"/>
                </a:solidFill>
              </a:rPr>
              <a:t>self-esteem.” (Connell and </a:t>
            </a:r>
            <a:r>
              <a:rPr lang="en-US" sz="2200" dirty="0" err="1" smtClean="0">
                <a:solidFill>
                  <a:schemeClr val="tx1"/>
                </a:solidFill>
              </a:rPr>
              <a:t>Welborn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</a:p>
          <a:p>
            <a:endParaRPr lang="en-US" sz="2200" dirty="0" smtClean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bg1">
                    <a:lumMod val="85000"/>
                  </a:schemeClr>
                </a:solidFill>
              </a:rPr>
              <a:t>Maslow’s </a:t>
            </a:r>
            <a:r>
              <a:rPr lang="en-US" sz="2200" dirty="0" smtClean="0">
                <a:solidFill>
                  <a:schemeClr val="bg1">
                    <a:lumMod val="85000"/>
                  </a:schemeClr>
                </a:solidFill>
              </a:rPr>
              <a:t>Hierarchy of Needs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>
                    <a:lumMod val="85000"/>
                  </a:schemeClr>
                </a:solidFill>
              </a:rPr>
              <a:t>Need for Competence and Self-worth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>
                    <a:lumMod val="85000"/>
                  </a:schemeClr>
                </a:solidFill>
              </a:rPr>
              <a:t>Need for Relatedness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>
                    <a:lumMod val="85000"/>
                  </a:schemeClr>
                </a:solidFill>
              </a:rPr>
              <a:t>Need for Affiliation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>
                    <a:lumMod val="85000"/>
                  </a:schemeClr>
                </a:solidFill>
              </a:rPr>
              <a:t>Need for </a:t>
            </a:r>
            <a:r>
              <a:rPr lang="en-US" sz="2200" dirty="0" smtClean="0">
                <a:solidFill>
                  <a:schemeClr val="bg1">
                    <a:lumMod val="85000"/>
                  </a:schemeClr>
                </a:solidFill>
              </a:rPr>
              <a:t>Approval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bg1">
                    <a:lumMod val="85000"/>
                  </a:schemeClr>
                </a:solidFill>
              </a:rPr>
              <a:t>Need </a:t>
            </a:r>
            <a:r>
              <a:rPr lang="en-US" sz="2200" dirty="0" smtClean="0">
                <a:solidFill>
                  <a:schemeClr val="bg1">
                    <a:lumMod val="85000"/>
                  </a:schemeClr>
                </a:solidFill>
              </a:rPr>
              <a:t>for Achievement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38862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The Power to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be your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Best!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45381" y="263235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Paige Holmes</a:t>
            </a:r>
          </a:p>
          <a:p>
            <a:r>
              <a:rPr lang="en-US" dirty="0" smtClean="0"/>
              <a:t>University </a:t>
            </a:r>
            <a:r>
              <a:rPr lang="en-US" dirty="0" smtClean="0"/>
              <a:t>of Cincinnati, College of Education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193964" y="214745"/>
            <a:ext cx="2057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“In order to succeed, we must first believe that we can”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Nikos Kazantzakis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3964" y="1600200"/>
            <a:ext cx="32004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Research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Question: 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 the United States, grades 4-9, how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do you as a teacher motivate students to want to learn and succeed in school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</a:p>
          <a:p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Motivation </a:t>
            </a:r>
            <a:r>
              <a:rPr 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is an internal state that pushes us in particular 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directions whether it is positive or negative. Students who are motivated to want to learn will be engaged </a:t>
            </a:r>
            <a:r>
              <a:rPr 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in 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activities and find learning to be exciting.  </a:t>
            </a:r>
            <a:r>
              <a:rPr 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If a student is motivated to learn they will set goals for 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themselves and be </a:t>
            </a:r>
            <a:r>
              <a:rPr 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cognitively engaged by thinking about what they are </a:t>
            </a:r>
            <a:r>
              <a:rPr lang="en-US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learning.</a:t>
            </a:r>
          </a:p>
          <a:p>
            <a:endParaRPr lang="en-US" sz="1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Extrinsic Motivation: 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Motivated by rewards and incentives to do well in school.</a:t>
            </a:r>
          </a:p>
          <a:p>
            <a:r>
              <a:rPr lang="en-US" sz="1400" b="1" dirty="0">
                <a:solidFill>
                  <a:schemeClr val="bg2">
                    <a:lumMod val="25000"/>
                  </a:schemeClr>
                </a:solidFill>
              </a:rPr>
              <a:t>Intrinsic Motivation:  </a:t>
            </a: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Motivated by your inner self to want to succeed without incentives. </a:t>
            </a:r>
          </a:p>
          <a:p>
            <a:endParaRPr lang="en-US" sz="1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26230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33255" y="3276600"/>
            <a:ext cx="152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34671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118930" y="1258209"/>
            <a:ext cx="1796469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Observation</a:t>
            </a:r>
          </a:p>
          <a:p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Extrinsic Motivation</a:t>
            </a:r>
          </a:p>
          <a:p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-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Goal Green 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Friday</a:t>
            </a:r>
            <a:endParaRPr lang="en-US" sz="16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-AR goals/points</a:t>
            </a:r>
          </a:p>
          <a:p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-Mystery 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Person</a:t>
            </a:r>
          </a:p>
          <a:p>
            <a:endParaRPr lang="en-US" sz="16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Intrinsic Motivation</a:t>
            </a:r>
          </a:p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-Motivational 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Monday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-Teacher Praise/Feedback</a:t>
            </a:r>
            <a:endParaRPr lang="en-US" sz="16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-Student</a:t>
            </a:r>
          </a:p>
          <a:p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Interviews</a:t>
            </a:r>
          </a:p>
          <a:p>
            <a:endParaRPr lang="en-US" sz="1600" dirty="0" smtClean="0"/>
          </a:p>
          <a:p>
            <a:r>
              <a:rPr lang="en-US" sz="1600" dirty="0" smtClean="0"/>
              <a:t>Resources</a:t>
            </a:r>
            <a:r>
              <a:rPr lang="en-US" sz="1600" dirty="0" smtClean="0"/>
              <a:t>:</a:t>
            </a:r>
          </a:p>
          <a:p>
            <a:r>
              <a:rPr lang="en-US" sz="1600" dirty="0" smtClean="0"/>
              <a:t>-Exploring Lifespan Development Laura E. </a:t>
            </a:r>
            <a:r>
              <a:rPr lang="en-US" sz="1600" dirty="0" err="1" smtClean="0"/>
              <a:t>Berk</a:t>
            </a:r>
            <a:endParaRPr lang="en-US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2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246</TotalTime>
  <Words>303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Grid</vt:lpstr>
      <vt:lpstr>The Power to be your Best!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Power to be       your Best</dc:title>
  <dc:creator>Paige</dc:creator>
  <cp:lastModifiedBy>Paige</cp:lastModifiedBy>
  <cp:revision>24</cp:revision>
  <dcterms:created xsi:type="dcterms:W3CDTF">2013-10-28T21:36:24Z</dcterms:created>
  <dcterms:modified xsi:type="dcterms:W3CDTF">2013-11-18T23:50:25Z</dcterms:modified>
</cp:coreProperties>
</file>