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2" r:id="rId1"/>
  </p:sldMasterIdLst>
  <p:notesMasterIdLst>
    <p:notesMasterId r:id="rId3"/>
  </p:notesMasterIdLst>
  <p:sldIdLst>
    <p:sldId id="256" r:id="rId2"/>
  </p:sldIdLst>
  <p:sldSz cx="32918400" cy="21945600"/>
  <p:notesSz cx="6858000" cy="9144000"/>
  <p:defaultTextStyle>
    <a:defPPr>
      <a:defRPr lang="en-US"/>
    </a:defPPr>
    <a:lvl1pPr marL="0" algn="l" defTabSz="3135020" rtl="0" eaLnBrk="1" latinLnBrk="0" hangingPunct="1">
      <a:defRPr sz="6200" kern="1200">
        <a:solidFill>
          <a:schemeClr val="tx1"/>
        </a:solidFill>
        <a:latin typeface="+mn-lt"/>
        <a:ea typeface="+mn-ea"/>
        <a:cs typeface="+mn-cs"/>
      </a:defRPr>
    </a:lvl1pPr>
    <a:lvl2pPr marL="1567510" algn="l" defTabSz="3135020" rtl="0" eaLnBrk="1" latinLnBrk="0" hangingPunct="1">
      <a:defRPr sz="6200" kern="1200">
        <a:solidFill>
          <a:schemeClr val="tx1"/>
        </a:solidFill>
        <a:latin typeface="+mn-lt"/>
        <a:ea typeface="+mn-ea"/>
        <a:cs typeface="+mn-cs"/>
      </a:defRPr>
    </a:lvl2pPr>
    <a:lvl3pPr marL="3135020" algn="l" defTabSz="3135020" rtl="0" eaLnBrk="1" latinLnBrk="0" hangingPunct="1">
      <a:defRPr sz="6200" kern="1200">
        <a:solidFill>
          <a:schemeClr val="tx1"/>
        </a:solidFill>
        <a:latin typeface="+mn-lt"/>
        <a:ea typeface="+mn-ea"/>
        <a:cs typeface="+mn-cs"/>
      </a:defRPr>
    </a:lvl3pPr>
    <a:lvl4pPr marL="4702531" algn="l" defTabSz="3135020" rtl="0" eaLnBrk="1" latinLnBrk="0" hangingPunct="1">
      <a:defRPr sz="6200" kern="1200">
        <a:solidFill>
          <a:schemeClr val="tx1"/>
        </a:solidFill>
        <a:latin typeface="+mn-lt"/>
        <a:ea typeface="+mn-ea"/>
        <a:cs typeface="+mn-cs"/>
      </a:defRPr>
    </a:lvl4pPr>
    <a:lvl5pPr marL="6270041" algn="l" defTabSz="3135020" rtl="0" eaLnBrk="1" latinLnBrk="0" hangingPunct="1">
      <a:defRPr sz="6200" kern="1200">
        <a:solidFill>
          <a:schemeClr val="tx1"/>
        </a:solidFill>
        <a:latin typeface="+mn-lt"/>
        <a:ea typeface="+mn-ea"/>
        <a:cs typeface="+mn-cs"/>
      </a:defRPr>
    </a:lvl5pPr>
    <a:lvl6pPr marL="7837551" algn="l" defTabSz="3135020" rtl="0" eaLnBrk="1" latinLnBrk="0" hangingPunct="1">
      <a:defRPr sz="6200" kern="1200">
        <a:solidFill>
          <a:schemeClr val="tx1"/>
        </a:solidFill>
        <a:latin typeface="+mn-lt"/>
        <a:ea typeface="+mn-ea"/>
        <a:cs typeface="+mn-cs"/>
      </a:defRPr>
    </a:lvl6pPr>
    <a:lvl7pPr marL="9405061" algn="l" defTabSz="3135020" rtl="0" eaLnBrk="1" latinLnBrk="0" hangingPunct="1">
      <a:defRPr sz="6200" kern="1200">
        <a:solidFill>
          <a:schemeClr val="tx1"/>
        </a:solidFill>
        <a:latin typeface="+mn-lt"/>
        <a:ea typeface="+mn-ea"/>
        <a:cs typeface="+mn-cs"/>
      </a:defRPr>
    </a:lvl7pPr>
    <a:lvl8pPr marL="10972571" algn="l" defTabSz="3135020" rtl="0" eaLnBrk="1" latinLnBrk="0" hangingPunct="1">
      <a:defRPr sz="6200" kern="1200">
        <a:solidFill>
          <a:schemeClr val="tx1"/>
        </a:solidFill>
        <a:latin typeface="+mn-lt"/>
        <a:ea typeface="+mn-ea"/>
        <a:cs typeface="+mn-cs"/>
      </a:defRPr>
    </a:lvl8pPr>
    <a:lvl9pPr marL="12540082" algn="l" defTabSz="3135020" rtl="0" eaLnBrk="1" latinLnBrk="0" hangingPunct="1">
      <a:defRPr sz="6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3856" autoAdjust="0"/>
  </p:normalViewPr>
  <p:slideViewPr>
    <p:cSldViewPr>
      <p:cViewPr>
        <p:scale>
          <a:sx n="25" d="100"/>
          <a:sy n="25" d="100"/>
        </p:scale>
        <p:origin x="-852" y="-222"/>
      </p:cViewPr>
      <p:guideLst>
        <p:guide orient="horz" pos="6912"/>
        <p:guide pos="103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D597B96-1623-4870-9450-6EED6EAEABD9}" type="datetimeFigureOut">
              <a:rPr lang="en-US" smtClean="0"/>
              <a:t>11/17/2013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857250" y="685800"/>
            <a:ext cx="51435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2DE49ED-7D9C-4289-B079-B013D2AE74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682543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3135020" rtl="0" eaLnBrk="1" latinLnBrk="0" hangingPunct="1">
      <a:defRPr sz="4100" kern="1200">
        <a:solidFill>
          <a:schemeClr val="tx1"/>
        </a:solidFill>
        <a:latin typeface="+mn-lt"/>
        <a:ea typeface="+mn-ea"/>
        <a:cs typeface="+mn-cs"/>
      </a:defRPr>
    </a:lvl1pPr>
    <a:lvl2pPr marL="1567510" algn="l" defTabSz="3135020" rtl="0" eaLnBrk="1" latinLnBrk="0" hangingPunct="1">
      <a:defRPr sz="4100" kern="1200">
        <a:solidFill>
          <a:schemeClr val="tx1"/>
        </a:solidFill>
        <a:latin typeface="+mn-lt"/>
        <a:ea typeface="+mn-ea"/>
        <a:cs typeface="+mn-cs"/>
      </a:defRPr>
    </a:lvl2pPr>
    <a:lvl3pPr marL="3135020" algn="l" defTabSz="3135020" rtl="0" eaLnBrk="1" latinLnBrk="0" hangingPunct="1">
      <a:defRPr sz="4100" kern="1200">
        <a:solidFill>
          <a:schemeClr val="tx1"/>
        </a:solidFill>
        <a:latin typeface="+mn-lt"/>
        <a:ea typeface="+mn-ea"/>
        <a:cs typeface="+mn-cs"/>
      </a:defRPr>
    </a:lvl3pPr>
    <a:lvl4pPr marL="4702531" algn="l" defTabSz="3135020" rtl="0" eaLnBrk="1" latinLnBrk="0" hangingPunct="1">
      <a:defRPr sz="4100" kern="1200">
        <a:solidFill>
          <a:schemeClr val="tx1"/>
        </a:solidFill>
        <a:latin typeface="+mn-lt"/>
        <a:ea typeface="+mn-ea"/>
        <a:cs typeface="+mn-cs"/>
      </a:defRPr>
    </a:lvl4pPr>
    <a:lvl5pPr marL="6270041" algn="l" defTabSz="3135020" rtl="0" eaLnBrk="1" latinLnBrk="0" hangingPunct="1">
      <a:defRPr sz="4100" kern="1200">
        <a:solidFill>
          <a:schemeClr val="tx1"/>
        </a:solidFill>
        <a:latin typeface="+mn-lt"/>
        <a:ea typeface="+mn-ea"/>
        <a:cs typeface="+mn-cs"/>
      </a:defRPr>
    </a:lvl5pPr>
    <a:lvl6pPr marL="7837551" algn="l" defTabSz="3135020" rtl="0" eaLnBrk="1" latinLnBrk="0" hangingPunct="1">
      <a:defRPr sz="4100" kern="1200">
        <a:solidFill>
          <a:schemeClr val="tx1"/>
        </a:solidFill>
        <a:latin typeface="+mn-lt"/>
        <a:ea typeface="+mn-ea"/>
        <a:cs typeface="+mn-cs"/>
      </a:defRPr>
    </a:lvl6pPr>
    <a:lvl7pPr marL="9405061" algn="l" defTabSz="3135020" rtl="0" eaLnBrk="1" latinLnBrk="0" hangingPunct="1">
      <a:defRPr sz="4100" kern="1200">
        <a:solidFill>
          <a:schemeClr val="tx1"/>
        </a:solidFill>
        <a:latin typeface="+mn-lt"/>
        <a:ea typeface="+mn-ea"/>
        <a:cs typeface="+mn-cs"/>
      </a:defRPr>
    </a:lvl7pPr>
    <a:lvl8pPr marL="10972571" algn="l" defTabSz="3135020" rtl="0" eaLnBrk="1" latinLnBrk="0" hangingPunct="1">
      <a:defRPr sz="4100" kern="1200">
        <a:solidFill>
          <a:schemeClr val="tx1"/>
        </a:solidFill>
        <a:latin typeface="+mn-lt"/>
        <a:ea typeface="+mn-ea"/>
        <a:cs typeface="+mn-cs"/>
      </a:defRPr>
    </a:lvl8pPr>
    <a:lvl9pPr marL="12540082" algn="l" defTabSz="3135020" rtl="0" eaLnBrk="1" latinLnBrk="0" hangingPunct="1">
      <a:defRPr sz="4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 smtClean="0"/>
              <a:t>Berk</a:t>
            </a:r>
            <a:r>
              <a:rPr lang="en-US" dirty="0" smtClean="0"/>
              <a:t>, Laura E.. Exploring Lifespan Development. 2nd ed. Boston, MA: </a:t>
            </a:r>
            <a:r>
              <a:rPr lang="en-US" dirty="0" err="1" smtClean="0"/>
              <a:t>Allyn</a:t>
            </a:r>
            <a:r>
              <a:rPr lang="en-US" dirty="0" smtClean="0"/>
              <a:t> &amp; Bacon, 2010. Print.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2DE49ED-7D9C-4289-B079-B013D2AE74A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8390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1376654" y="0"/>
            <a:ext cx="35756395" cy="219456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16420471" y="-68835"/>
            <a:ext cx="13244818" cy="20069888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16736746" y="-68834"/>
            <a:ext cx="12618720" cy="740124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040116" y="8667123"/>
            <a:ext cx="11928078" cy="5446912"/>
          </a:xfrm>
        </p:spPr>
        <p:txBody>
          <a:bodyPr>
            <a:normAutofit/>
          </a:bodyPr>
          <a:lstStyle>
            <a:lvl1pPr>
              <a:defRPr sz="123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40116" y="14147458"/>
            <a:ext cx="11915291" cy="4034013"/>
          </a:xfrm>
        </p:spPr>
        <p:txBody>
          <a:bodyPr>
            <a:normAutofit/>
          </a:bodyPr>
          <a:lstStyle>
            <a:lvl1pPr marL="0" indent="0" algn="l">
              <a:buNone/>
              <a:defRPr sz="6200">
                <a:solidFill>
                  <a:srgbClr val="424242"/>
                </a:solidFill>
              </a:defRPr>
            </a:lvl1pPr>
            <a:lvl2pPr marL="15675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1350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7025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2700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8375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4050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9725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5400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7059478" y="4853851"/>
            <a:ext cx="7680960" cy="2403139"/>
          </a:xfrm>
        </p:spPr>
        <p:txBody>
          <a:bodyPr anchor="b"/>
          <a:lstStyle>
            <a:lvl1pPr algn="l">
              <a:defRPr sz="8200"/>
            </a:lvl1pPr>
          </a:lstStyle>
          <a:p>
            <a:fld id="{0A98AF03-7270-45C2-A683-C5E353EF01A5}" type="datetime4">
              <a:rPr lang="en-US" smtClean="0"/>
              <a:pPr/>
              <a:t>November 17, 2013</a:t>
            </a:fld>
            <a:endParaRPr lang="en-US" dirty="0"/>
          </a:p>
        </p:txBody>
      </p:sp>
      <p:sp>
        <p:nvSpPr>
          <p:cNvPr id="50" name="Rectangle 49"/>
          <p:cNvSpPr/>
          <p:nvPr/>
        </p:nvSpPr>
        <p:spPr>
          <a:xfrm>
            <a:off x="16743200" y="19482509"/>
            <a:ext cx="12618720" cy="26156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9092672" y="18303893"/>
            <a:ext cx="10193731" cy="1168400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6736745" y="18303893"/>
            <a:ext cx="2317198" cy="1168400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8B37D5FE-740C-46F5-801A-FA5477D9711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9" name="Rectangle 88"/>
          <p:cNvSpPr/>
          <p:nvPr/>
        </p:nvSpPr>
        <p:spPr>
          <a:xfrm>
            <a:off x="16743200" y="19482509"/>
            <a:ext cx="12618720" cy="26156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B5AFD-D735-4504-A039-ADEBB6448D55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3865842" y="3296470"/>
            <a:ext cx="5344031" cy="1529710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791866" y="3296470"/>
            <a:ext cx="19525334" cy="1529710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C8118-FB93-4E87-B380-0175F2FE2167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A93482-8E69-40F7-BCAD-5662A6CADB27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31122" y="9282654"/>
            <a:ext cx="23894885" cy="4358640"/>
          </a:xfrm>
        </p:spPr>
        <p:txBody>
          <a:bodyPr anchor="b"/>
          <a:lstStyle>
            <a:lvl1pPr algn="l">
              <a:defRPr sz="137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31124" y="13655041"/>
            <a:ext cx="23894881" cy="4865322"/>
          </a:xfrm>
        </p:spPr>
        <p:txBody>
          <a:bodyPr anchor="t"/>
          <a:lstStyle>
            <a:lvl1pPr marL="0" indent="0">
              <a:buNone/>
              <a:defRPr sz="6900">
                <a:solidFill>
                  <a:schemeClr val="tx1">
                    <a:tint val="75000"/>
                  </a:schemeClr>
                </a:solidFill>
              </a:defRPr>
            </a:lvl1pPr>
            <a:lvl2pPr marL="1567510" indent="0">
              <a:buNone/>
              <a:defRPr sz="6200">
                <a:solidFill>
                  <a:schemeClr val="tx1">
                    <a:tint val="75000"/>
                  </a:schemeClr>
                </a:solidFill>
              </a:defRPr>
            </a:lvl2pPr>
            <a:lvl3pPr marL="3135020" indent="0">
              <a:buNone/>
              <a:defRPr sz="5500">
                <a:solidFill>
                  <a:schemeClr val="tx1">
                    <a:tint val="75000"/>
                  </a:schemeClr>
                </a:solidFill>
              </a:defRPr>
            </a:lvl3pPr>
            <a:lvl4pPr marL="4702531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4pPr>
            <a:lvl5pPr marL="6270041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5pPr>
            <a:lvl6pPr marL="7837551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6pPr>
            <a:lvl7pPr marL="9405061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7pPr>
            <a:lvl8pPr marL="10972571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8pPr>
            <a:lvl9pPr marL="12540082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7EAE1-CAAC-4AEF-919E-158692B1E55E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25A706-D8F2-4D1A-855A-CADC92600C26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752697" y="7402982"/>
            <a:ext cx="12311482" cy="1117762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16722547" y="7402979"/>
            <a:ext cx="12311482" cy="1117762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83600" y="7411229"/>
            <a:ext cx="11005733" cy="2047238"/>
          </a:xfrm>
        </p:spPr>
        <p:txBody>
          <a:bodyPr anchor="b"/>
          <a:lstStyle>
            <a:lvl1pPr marL="0" indent="0">
              <a:buNone/>
              <a:defRPr sz="8200" b="1">
                <a:solidFill>
                  <a:schemeClr val="accent1"/>
                </a:solidFill>
              </a:defRPr>
            </a:lvl1pPr>
            <a:lvl2pPr marL="1567510" indent="0">
              <a:buNone/>
              <a:defRPr sz="6900" b="1"/>
            </a:lvl2pPr>
            <a:lvl3pPr marL="3135020" indent="0">
              <a:buNone/>
              <a:defRPr sz="6200" b="1"/>
            </a:lvl3pPr>
            <a:lvl4pPr marL="4702531" indent="0">
              <a:buNone/>
              <a:defRPr sz="5500" b="1"/>
            </a:lvl4pPr>
            <a:lvl5pPr marL="6270041" indent="0">
              <a:buNone/>
              <a:defRPr sz="5500" b="1"/>
            </a:lvl5pPr>
            <a:lvl6pPr marL="7837551" indent="0">
              <a:buNone/>
              <a:defRPr sz="5500" b="1"/>
            </a:lvl6pPr>
            <a:lvl7pPr marL="9405061" indent="0">
              <a:buNone/>
              <a:defRPr sz="5500" b="1"/>
            </a:lvl7pPr>
            <a:lvl8pPr marL="10972571" indent="0">
              <a:buNone/>
              <a:defRPr sz="5500" b="1"/>
            </a:lvl8pPr>
            <a:lvl9pPr marL="12540082" indent="0">
              <a:buNone/>
              <a:defRPr sz="5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50195" y="9519023"/>
            <a:ext cx="12311482" cy="9074550"/>
          </a:xfrm>
        </p:spPr>
        <p:txBody>
          <a:bodyPr/>
          <a:lstStyle>
            <a:lvl1pPr>
              <a:defRPr sz="8200"/>
            </a:lvl1pPr>
            <a:lvl2pPr>
              <a:defRPr sz="6900"/>
            </a:lvl2pPr>
            <a:lvl3pPr>
              <a:defRPr sz="6200"/>
            </a:lvl3pPr>
            <a:lvl4pPr>
              <a:defRPr sz="5500"/>
            </a:lvl4pPr>
            <a:lvl5pPr>
              <a:defRPr sz="5500"/>
            </a:lvl5pPr>
            <a:lvl6pPr>
              <a:defRPr sz="5500"/>
            </a:lvl6pPr>
            <a:lvl7pPr>
              <a:defRPr sz="5500"/>
            </a:lvl7pPr>
            <a:lvl8pPr>
              <a:defRPr sz="5500"/>
            </a:lvl8pPr>
            <a:lvl9pPr>
              <a:defRPr sz="5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042615" y="7411232"/>
            <a:ext cx="11000581" cy="2047238"/>
          </a:xfrm>
        </p:spPr>
        <p:txBody>
          <a:bodyPr anchor="b"/>
          <a:lstStyle>
            <a:lvl1pPr marL="0" indent="0">
              <a:buNone/>
              <a:defRPr sz="8200" b="1">
                <a:solidFill>
                  <a:schemeClr val="accent1"/>
                </a:solidFill>
              </a:defRPr>
            </a:lvl1pPr>
            <a:lvl2pPr marL="1567510" indent="0">
              <a:buNone/>
              <a:defRPr sz="6900" b="1"/>
            </a:lvl2pPr>
            <a:lvl3pPr marL="3135020" indent="0">
              <a:buNone/>
              <a:defRPr sz="6200" b="1"/>
            </a:lvl3pPr>
            <a:lvl4pPr marL="4702531" indent="0">
              <a:buNone/>
              <a:defRPr sz="5500" b="1"/>
            </a:lvl4pPr>
            <a:lvl5pPr marL="6270041" indent="0">
              <a:buNone/>
              <a:defRPr sz="5500" b="1"/>
            </a:lvl5pPr>
            <a:lvl6pPr marL="7837551" indent="0">
              <a:buNone/>
              <a:defRPr sz="5500" b="1"/>
            </a:lvl6pPr>
            <a:lvl7pPr marL="9405061" indent="0">
              <a:buNone/>
              <a:defRPr sz="5500" b="1"/>
            </a:lvl7pPr>
            <a:lvl8pPr marL="10972571" indent="0">
              <a:buNone/>
              <a:defRPr sz="5500" b="1"/>
            </a:lvl8pPr>
            <a:lvl9pPr marL="12540082" indent="0">
              <a:buNone/>
              <a:defRPr sz="5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6722547" y="9519023"/>
            <a:ext cx="12311482" cy="9074550"/>
          </a:xfrm>
        </p:spPr>
        <p:txBody>
          <a:bodyPr/>
          <a:lstStyle>
            <a:lvl1pPr>
              <a:defRPr sz="8200"/>
            </a:lvl1pPr>
            <a:lvl2pPr>
              <a:defRPr sz="6900"/>
            </a:lvl2pPr>
            <a:lvl3pPr>
              <a:defRPr sz="6200"/>
            </a:lvl3pPr>
            <a:lvl4pPr>
              <a:defRPr sz="5500"/>
            </a:lvl4pPr>
            <a:lvl5pPr>
              <a:defRPr sz="5500"/>
            </a:lvl5pPr>
            <a:lvl6pPr>
              <a:defRPr sz="5500"/>
            </a:lvl6pPr>
            <a:lvl7pPr>
              <a:defRPr sz="5500"/>
            </a:lvl7pPr>
            <a:lvl8pPr>
              <a:defRPr sz="5500"/>
            </a:lvl8pPr>
            <a:lvl9pPr>
              <a:defRPr sz="5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4F123-1704-49AC-9D15-C4B1462B8014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27EC2-47FB-48A1-8644-C8A81DDAA119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EC3ED-7435-49F9-84C8-03CCA2F8DEDB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1376654" y="0"/>
            <a:ext cx="35756395" cy="219456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16420471" y="-68835"/>
            <a:ext cx="13244818" cy="20069888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16736746" y="-68832"/>
            <a:ext cx="12618720" cy="199660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C49BF1-FCD3-4395-8FF6-0047AF66228E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3260058" y="1926027"/>
            <a:ext cx="12824125" cy="1807502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25218" y="2740886"/>
            <a:ext cx="11125584" cy="16482349"/>
          </a:xfrm>
        </p:spPr>
        <p:txBody>
          <a:bodyPr/>
          <a:lstStyle>
            <a:lvl1pPr>
              <a:defRPr sz="8200"/>
            </a:lvl1pPr>
            <a:lvl2pPr>
              <a:defRPr sz="7500"/>
            </a:lvl2pPr>
            <a:lvl3pPr>
              <a:defRPr sz="6900"/>
            </a:lvl3pPr>
            <a:lvl4pPr>
              <a:defRPr sz="6200"/>
            </a:lvl4pPr>
            <a:lvl5pPr>
              <a:defRPr sz="5500"/>
            </a:lvl5pPr>
            <a:lvl6pPr>
              <a:defRPr sz="6900"/>
            </a:lvl6pPr>
            <a:lvl7pPr>
              <a:defRPr sz="6900"/>
            </a:lvl7pPr>
            <a:lvl8pPr>
              <a:defRPr sz="6900"/>
            </a:lvl8pPr>
            <a:lvl9pPr>
              <a:defRPr sz="6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16743200" y="19482509"/>
            <a:ext cx="12618720" cy="26156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6709213" y="18319474"/>
            <a:ext cx="12577190" cy="1168400"/>
          </a:xfrm>
        </p:spPr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063399" y="8503790"/>
            <a:ext cx="11896459" cy="4682090"/>
          </a:xfrm>
        </p:spPr>
        <p:txBody>
          <a:bodyPr anchor="b">
            <a:normAutofit/>
          </a:bodyPr>
          <a:lstStyle>
            <a:lvl1pPr algn="l">
              <a:defRPr sz="96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051731" y="13238381"/>
            <a:ext cx="11875622" cy="4857293"/>
          </a:xfrm>
        </p:spPr>
        <p:txBody>
          <a:bodyPr>
            <a:normAutofit/>
          </a:bodyPr>
          <a:lstStyle>
            <a:lvl1pPr marL="0" indent="0">
              <a:buNone/>
              <a:defRPr sz="5500">
                <a:solidFill>
                  <a:srgbClr val="424242"/>
                </a:solidFill>
              </a:defRPr>
            </a:lvl1pPr>
            <a:lvl2pPr marL="1567510" indent="0">
              <a:buNone/>
              <a:defRPr sz="4100"/>
            </a:lvl2pPr>
            <a:lvl3pPr marL="3135020" indent="0">
              <a:buNone/>
              <a:defRPr sz="3400"/>
            </a:lvl3pPr>
            <a:lvl4pPr marL="4702531" indent="0">
              <a:buNone/>
              <a:defRPr sz="3100"/>
            </a:lvl4pPr>
            <a:lvl5pPr marL="6270041" indent="0">
              <a:buNone/>
              <a:defRPr sz="3100"/>
            </a:lvl5pPr>
            <a:lvl6pPr marL="7837551" indent="0">
              <a:buNone/>
              <a:defRPr sz="3100"/>
            </a:lvl6pPr>
            <a:lvl7pPr marL="9405061" indent="0">
              <a:buNone/>
              <a:defRPr sz="3100"/>
            </a:lvl7pPr>
            <a:lvl8pPr marL="10972571" indent="0">
              <a:buNone/>
              <a:defRPr sz="3100"/>
            </a:lvl8pPr>
            <a:lvl9pPr marL="12540082" indent="0">
              <a:buNone/>
              <a:defRPr sz="31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1376654" y="0"/>
            <a:ext cx="35756395" cy="219456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16420471" y="-68835"/>
            <a:ext cx="13244818" cy="20069888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16736746" y="-68832"/>
            <a:ext cx="12618720" cy="199660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3260058" y="1926027"/>
            <a:ext cx="12824125" cy="18075024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16743200" y="19482509"/>
            <a:ext cx="12618720" cy="26156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043927" y="8514893"/>
            <a:ext cx="11883542" cy="4681728"/>
          </a:xfrm>
        </p:spPr>
        <p:txBody>
          <a:bodyPr anchor="b">
            <a:normAutofit/>
          </a:bodyPr>
          <a:lstStyle>
            <a:lvl1pPr algn="l">
              <a:defRPr sz="96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618751" y="2220144"/>
            <a:ext cx="12094643" cy="17497958"/>
          </a:xfrm>
        </p:spPr>
        <p:txBody>
          <a:bodyPr/>
          <a:lstStyle>
            <a:lvl1pPr marL="0" indent="0">
              <a:buNone/>
              <a:defRPr sz="11000">
                <a:solidFill>
                  <a:schemeClr val="accent1"/>
                </a:solidFill>
              </a:defRPr>
            </a:lvl1pPr>
            <a:lvl2pPr marL="1567510" indent="0">
              <a:buNone/>
              <a:defRPr sz="9600"/>
            </a:lvl2pPr>
            <a:lvl3pPr marL="3135020" indent="0">
              <a:buNone/>
              <a:defRPr sz="8200"/>
            </a:lvl3pPr>
            <a:lvl4pPr marL="4702531" indent="0">
              <a:buNone/>
              <a:defRPr sz="6900"/>
            </a:lvl4pPr>
            <a:lvl5pPr marL="6270041" indent="0">
              <a:buNone/>
              <a:defRPr sz="6900"/>
            </a:lvl5pPr>
            <a:lvl6pPr marL="7837551" indent="0">
              <a:buNone/>
              <a:defRPr sz="6900"/>
            </a:lvl6pPr>
            <a:lvl7pPr marL="9405061" indent="0">
              <a:buNone/>
              <a:defRPr sz="6900"/>
            </a:lvl7pPr>
            <a:lvl8pPr marL="10972571" indent="0">
              <a:buNone/>
              <a:defRPr sz="6900"/>
            </a:lvl8pPr>
            <a:lvl9pPr marL="12540082" indent="0">
              <a:buNone/>
              <a:defRPr sz="69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044670" y="13225883"/>
            <a:ext cx="11882063" cy="4862595"/>
          </a:xfrm>
        </p:spPr>
        <p:txBody>
          <a:bodyPr>
            <a:normAutofit/>
          </a:bodyPr>
          <a:lstStyle>
            <a:lvl1pPr marL="0" indent="0">
              <a:buNone/>
              <a:defRPr sz="5500">
                <a:solidFill>
                  <a:srgbClr val="424242"/>
                </a:solidFill>
              </a:defRPr>
            </a:lvl1pPr>
            <a:lvl2pPr marL="1567510" indent="0">
              <a:buNone/>
              <a:defRPr sz="4100"/>
            </a:lvl2pPr>
            <a:lvl3pPr marL="3135020" indent="0">
              <a:buNone/>
              <a:defRPr sz="3400"/>
            </a:lvl3pPr>
            <a:lvl4pPr marL="4702531" indent="0">
              <a:buNone/>
              <a:defRPr sz="3100"/>
            </a:lvl4pPr>
            <a:lvl5pPr marL="6270041" indent="0">
              <a:buNone/>
              <a:defRPr sz="3100"/>
            </a:lvl5pPr>
            <a:lvl6pPr marL="7837551" indent="0">
              <a:buNone/>
              <a:defRPr sz="3100"/>
            </a:lvl6pPr>
            <a:lvl7pPr marL="9405061" indent="0">
              <a:buNone/>
              <a:defRPr sz="3100"/>
            </a:lvl7pPr>
            <a:lvl8pPr marL="10972571" indent="0">
              <a:buNone/>
              <a:defRPr sz="3100"/>
            </a:lvl8pPr>
            <a:lvl9pPr marL="12540082" indent="0">
              <a:buNone/>
              <a:defRPr sz="31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61222-2C8B-4501-BE87-6797EC025925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6709213" y="18319474"/>
            <a:ext cx="12577190" cy="1168400"/>
          </a:xfrm>
        </p:spPr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1097280" y="0"/>
            <a:ext cx="35756395" cy="219456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1645920" y="1067160"/>
            <a:ext cx="29626560" cy="19794070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16420471" y="-68835"/>
            <a:ext cx="13244818" cy="2237581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16736746" y="-68832"/>
            <a:ext cx="12618720" cy="199660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13502" tIns="156751" rIns="313502" bIns="156751"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56564" y="3288525"/>
            <a:ext cx="25289078" cy="3657600"/>
          </a:xfrm>
          <a:prstGeom prst="rect">
            <a:avLst/>
          </a:prstGeom>
        </p:spPr>
        <p:txBody>
          <a:bodyPr vert="horz" lIns="313502" tIns="156751" rIns="313502" bIns="156751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56573" y="7435688"/>
            <a:ext cx="24398341" cy="11228726"/>
          </a:xfrm>
          <a:prstGeom prst="rect">
            <a:avLst/>
          </a:prstGeom>
        </p:spPr>
        <p:txBody>
          <a:bodyPr vert="horz" lIns="313502" tIns="156751" rIns="313502" bIns="156751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1590597" y="718376"/>
            <a:ext cx="7680960" cy="1168400"/>
          </a:xfrm>
          <a:prstGeom prst="rect">
            <a:avLst/>
          </a:prstGeom>
        </p:spPr>
        <p:txBody>
          <a:bodyPr vert="horz" lIns="313502" tIns="156751" rIns="313502" bIns="156751" rtlCol="0" anchor="ctr"/>
          <a:lstStyle>
            <a:lvl1pPr algn="r">
              <a:defRPr sz="4100">
                <a:solidFill>
                  <a:srgbClr val="FEFEFE"/>
                </a:solidFill>
              </a:defRPr>
            </a:lvl1pPr>
          </a:lstStyle>
          <a:p>
            <a:fld id="{16C01193-8287-4834-A286-6B880643E934}" type="datetime4">
              <a:rPr lang="en-US" smtClean="0"/>
              <a:pPr/>
              <a:t>November 17,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709213" y="18726914"/>
            <a:ext cx="12607747" cy="1168400"/>
          </a:xfrm>
          <a:prstGeom prst="rect">
            <a:avLst/>
          </a:prstGeom>
        </p:spPr>
        <p:txBody>
          <a:bodyPr vert="horz" lIns="313502" tIns="156751" rIns="313502" bIns="156751" rtlCol="0" anchor="ctr"/>
          <a:lstStyle>
            <a:lvl1pPr algn="r">
              <a:defRPr sz="41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6736745" y="718373"/>
            <a:ext cx="4795762" cy="1168400"/>
          </a:xfrm>
          <a:prstGeom prst="rect">
            <a:avLst/>
          </a:prstGeom>
        </p:spPr>
        <p:txBody>
          <a:bodyPr vert="horz" lIns="313502" tIns="156751" rIns="313502" bIns="156751" rtlCol="0" anchor="ctr"/>
          <a:lstStyle>
            <a:lvl1pPr algn="l">
              <a:defRPr sz="4100">
                <a:solidFill>
                  <a:srgbClr val="FEFEFE"/>
                </a:solidFill>
              </a:defRPr>
            </a:lvl1pPr>
          </a:lstStyle>
          <a:p>
            <a:fld id="{8B37D5FE-740C-46F5-801A-FA5477D9711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hf hdr="0"/>
  <p:txStyles>
    <p:titleStyle>
      <a:lvl1pPr algn="l" defTabSz="3135020" rtl="0" eaLnBrk="1" latinLnBrk="0" hangingPunct="1">
        <a:spcBef>
          <a:spcPct val="0"/>
        </a:spcBef>
        <a:buNone/>
        <a:defRPr sz="137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1175633" indent="-940506" algn="l" defTabSz="313502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8200" kern="1200">
          <a:solidFill>
            <a:schemeClr val="tx2"/>
          </a:solidFill>
          <a:latin typeface="+mn-lt"/>
          <a:ea typeface="+mn-ea"/>
          <a:cs typeface="+mn-cs"/>
        </a:defRPr>
      </a:lvl1pPr>
      <a:lvl2pPr marL="2194514" indent="-940506" algn="l" defTabSz="313502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7500" kern="1200">
          <a:solidFill>
            <a:schemeClr val="tx2"/>
          </a:solidFill>
          <a:latin typeface="+mn-lt"/>
          <a:ea typeface="+mn-ea"/>
          <a:cs typeface="+mn-cs"/>
        </a:defRPr>
      </a:lvl2pPr>
      <a:lvl3pPr marL="3135020" indent="-783755" algn="l" defTabSz="313502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6900" kern="1200">
          <a:solidFill>
            <a:schemeClr val="tx2"/>
          </a:solidFill>
          <a:latin typeface="+mn-lt"/>
          <a:ea typeface="+mn-ea"/>
          <a:cs typeface="+mn-cs"/>
        </a:defRPr>
      </a:lvl3pPr>
      <a:lvl4pPr marL="3856075" indent="-783755" algn="l" defTabSz="313502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6200" kern="1200">
          <a:solidFill>
            <a:schemeClr val="tx2"/>
          </a:solidFill>
          <a:latin typeface="+mn-lt"/>
          <a:ea typeface="+mn-ea"/>
          <a:cs typeface="+mn-cs"/>
        </a:defRPr>
      </a:lvl4pPr>
      <a:lvl5pPr marL="4545780" indent="-783755" algn="l" defTabSz="313502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55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5204134" indent="-783755" algn="l" defTabSz="313502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4800" kern="1200">
          <a:solidFill>
            <a:schemeClr val="tx2"/>
          </a:solidFill>
          <a:latin typeface="+mn-lt"/>
          <a:ea typeface="+mn-ea"/>
          <a:cs typeface="+mn-cs"/>
        </a:defRPr>
      </a:lvl6pPr>
      <a:lvl7pPr marL="5893838" indent="-783755" algn="l" defTabSz="313502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4800" kern="1200">
          <a:solidFill>
            <a:schemeClr val="tx2"/>
          </a:solidFill>
          <a:latin typeface="+mn-lt"/>
          <a:ea typeface="+mn-ea"/>
          <a:cs typeface="+mn-cs"/>
        </a:defRPr>
      </a:lvl7pPr>
      <a:lvl8pPr marL="6583543" indent="-783755" algn="l" defTabSz="313502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4800" kern="1200">
          <a:solidFill>
            <a:schemeClr val="tx2"/>
          </a:solidFill>
          <a:latin typeface="+mn-lt"/>
          <a:ea typeface="+mn-ea"/>
          <a:cs typeface="+mn-cs"/>
        </a:defRPr>
      </a:lvl8pPr>
      <a:lvl9pPr marL="7273247" indent="-783755" algn="l" defTabSz="313502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48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135020" rtl="0" eaLnBrk="1" latinLnBrk="0" hangingPunct="1">
        <a:defRPr sz="6200" kern="1200">
          <a:solidFill>
            <a:schemeClr val="tx1"/>
          </a:solidFill>
          <a:latin typeface="+mn-lt"/>
          <a:ea typeface="+mn-ea"/>
          <a:cs typeface="+mn-cs"/>
        </a:defRPr>
      </a:lvl1pPr>
      <a:lvl2pPr marL="1567510" algn="l" defTabSz="3135020" rtl="0" eaLnBrk="1" latinLnBrk="0" hangingPunct="1">
        <a:defRPr sz="6200" kern="1200">
          <a:solidFill>
            <a:schemeClr val="tx1"/>
          </a:solidFill>
          <a:latin typeface="+mn-lt"/>
          <a:ea typeface="+mn-ea"/>
          <a:cs typeface="+mn-cs"/>
        </a:defRPr>
      </a:lvl2pPr>
      <a:lvl3pPr marL="3135020" algn="l" defTabSz="3135020" rtl="0" eaLnBrk="1" latinLnBrk="0" hangingPunct="1">
        <a:defRPr sz="6200" kern="1200">
          <a:solidFill>
            <a:schemeClr val="tx1"/>
          </a:solidFill>
          <a:latin typeface="+mn-lt"/>
          <a:ea typeface="+mn-ea"/>
          <a:cs typeface="+mn-cs"/>
        </a:defRPr>
      </a:lvl3pPr>
      <a:lvl4pPr marL="4702531" algn="l" defTabSz="3135020" rtl="0" eaLnBrk="1" latinLnBrk="0" hangingPunct="1">
        <a:defRPr sz="6200" kern="1200">
          <a:solidFill>
            <a:schemeClr val="tx1"/>
          </a:solidFill>
          <a:latin typeface="+mn-lt"/>
          <a:ea typeface="+mn-ea"/>
          <a:cs typeface="+mn-cs"/>
        </a:defRPr>
      </a:lvl4pPr>
      <a:lvl5pPr marL="6270041" algn="l" defTabSz="3135020" rtl="0" eaLnBrk="1" latinLnBrk="0" hangingPunct="1">
        <a:defRPr sz="6200" kern="1200">
          <a:solidFill>
            <a:schemeClr val="tx1"/>
          </a:solidFill>
          <a:latin typeface="+mn-lt"/>
          <a:ea typeface="+mn-ea"/>
          <a:cs typeface="+mn-cs"/>
        </a:defRPr>
      </a:lvl5pPr>
      <a:lvl6pPr marL="7837551" algn="l" defTabSz="3135020" rtl="0" eaLnBrk="1" latinLnBrk="0" hangingPunct="1">
        <a:defRPr sz="6200" kern="1200">
          <a:solidFill>
            <a:schemeClr val="tx1"/>
          </a:solidFill>
          <a:latin typeface="+mn-lt"/>
          <a:ea typeface="+mn-ea"/>
          <a:cs typeface="+mn-cs"/>
        </a:defRPr>
      </a:lvl6pPr>
      <a:lvl7pPr marL="9405061" algn="l" defTabSz="3135020" rtl="0" eaLnBrk="1" latinLnBrk="0" hangingPunct="1">
        <a:defRPr sz="6200" kern="1200">
          <a:solidFill>
            <a:schemeClr val="tx1"/>
          </a:solidFill>
          <a:latin typeface="+mn-lt"/>
          <a:ea typeface="+mn-ea"/>
          <a:cs typeface="+mn-cs"/>
        </a:defRPr>
      </a:lvl7pPr>
      <a:lvl8pPr marL="10972571" algn="l" defTabSz="3135020" rtl="0" eaLnBrk="1" latinLnBrk="0" hangingPunct="1">
        <a:defRPr sz="6200" kern="1200">
          <a:solidFill>
            <a:schemeClr val="tx1"/>
          </a:solidFill>
          <a:latin typeface="+mn-lt"/>
          <a:ea typeface="+mn-ea"/>
          <a:cs typeface="+mn-cs"/>
        </a:defRPr>
      </a:lvl8pPr>
      <a:lvl9pPr marL="12540082" algn="l" defTabSz="3135020" rtl="0" eaLnBrk="1" latinLnBrk="0" hangingPunct="1">
        <a:defRPr sz="6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228600" y="11125200"/>
            <a:ext cx="15392400" cy="9906000"/>
          </a:xfrm>
          <a:prstGeom prst="roundRect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ounded Rectangle 6"/>
          <p:cNvSpPr/>
          <p:nvPr/>
        </p:nvSpPr>
        <p:spPr>
          <a:xfrm>
            <a:off x="228600" y="436602"/>
            <a:ext cx="15697200" cy="10134600"/>
          </a:xfrm>
          <a:prstGeom prst="round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007840" y="7620000"/>
            <a:ext cx="11960354" cy="6934200"/>
          </a:xfrm>
        </p:spPr>
        <p:txBody>
          <a:bodyPr>
            <a:normAutofit/>
          </a:bodyPr>
          <a:lstStyle/>
          <a:p>
            <a:r>
              <a:rPr lang="en-US" sz="1200" dirty="0" smtClean="0"/>
              <a:t>T</a:t>
            </a:r>
            <a:endParaRPr lang="en-US" sz="1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687800" y="13030200"/>
            <a:ext cx="12664440" cy="6324600"/>
          </a:xfrm>
        </p:spPr>
        <p:txBody>
          <a:bodyPr>
            <a:normAutofit/>
          </a:bodyPr>
          <a:lstStyle/>
          <a:p>
            <a:r>
              <a:rPr lang="en-US" sz="2000" dirty="0" err="1"/>
              <a:t>Gningue</a:t>
            </a:r>
            <a:r>
              <a:rPr lang="en-US" sz="2000" dirty="0"/>
              <a:t>, S. M., Peach, R., &amp; Schroder, B. (2013). Developing Effective Mathematics Teaching: Assessing Content and Pedagogical Knowledge, Student-Centered Teaching, and Student Engagement. Montana Mathematics Enthusiast, 10(3), 621-645</a:t>
            </a:r>
            <a:r>
              <a:rPr lang="en-US" sz="2000" dirty="0" smtClean="0"/>
              <a:t>.</a:t>
            </a:r>
          </a:p>
          <a:p>
            <a:endParaRPr lang="en-US" sz="2000" dirty="0"/>
          </a:p>
          <a:p>
            <a:r>
              <a:rPr lang="en-US" sz="2000" dirty="0" err="1"/>
              <a:t>Mouza</a:t>
            </a:r>
            <a:r>
              <a:rPr lang="en-US" sz="2000" dirty="0"/>
              <a:t>, C. (2011). Promoting Urban Teachers' Understanding of Technology, Content, and Pedagogy in the Context of Case Development. Journal Of Research On Technology In Education,44(1), 1-29</a:t>
            </a:r>
            <a:r>
              <a:rPr lang="en-US" sz="2000" dirty="0" smtClean="0"/>
              <a:t>.</a:t>
            </a:r>
          </a:p>
          <a:p>
            <a:endParaRPr lang="en-US" sz="2000" dirty="0"/>
          </a:p>
          <a:p>
            <a:r>
              <a:rPr lang="en-US" sz="2000" dirty="0"/>
              <a:t>Long, J. (2011). Changing Teachers' Practice through Critical Reflection on Pedagogy. International Journal Of Interdisciplinary Social Sciences, 6(4), 145-159</a:t>
            </a:r>
            <a:r>
              <a:rPr lang="en-US" sz="2000" dirty="0" smtClean="0"/>
              <a:t>.</a:t>
            </a:r>
          </a:p>
          <a:p>
            <a:endParaRPr lang="en-US" sz="2000" dirty="0"/>
          </a:p>
          <a:p>
            <a:r>
              <a:rPr lang="en-US" sz="2000" dirty="0" err="1"/>
              <a:t>Laronde</a:t>
            </a:r>
            <a:r>
              <a:rPr lang="en-US" sz="2000" dirty="0"/>
              <a:t>, G., &amp; MacLeod, K. (2012). Modeling Various Teaching Methods In A Faculty Of Education In Science Education: Chalk And Talk, Virtual Labs Or Hovercrafts. Journal Of College Teaching &amp; Learning, 9(2), 107-114</a:t>
            </a:r>
            <a:r>
              <a:rPr lang="en-US" sz="2000" dirty="0" smtClean="0"/>
              <a:t>.</a:t>
            </a:r>
          </a:p>
          <a:p>
            <a:endParaRPr lang="en-US" sz="2000" dirty="0" smtClean="0"/>
          </a:p>
          <a:p>
            <a:r>
              <a:rPr lang="en-US" sz="2000" dirty="0" err="1"/>
              <a:t>Laronde</a:t>
            </a:r>
            <a:r>
              <a:rPr lang="en-US" sz="2000" dirty="0"/>
              <a:t>, G., &amp; MacLeod, K. (2012). Modeling Various Teaching Methods In A Faculty Of Education In Science Education: Chalk And Talk, Virtual Labs Or Hovercrafts. Journal Of College Teaching &amp; Learning, 9(2), 107-114.</a:t>
            </a:r>
            <a:endParaRPr lang="en-US" sz="2000" dirty="0"/>
          </a:p>
          <a:p>
            <a:endParaRPr lang="en-US" sz="20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7007840" y="0"/>
            <a:ext cx="12344400" cy="1706880"/>
          </a:xfrm>
        </p:spPr>
        <p:txBody>
          <a:bodyPr/>
          <a:lstStyle/>
          <a:p>
            <a:r>
              <a:rPr lang="en-US" sz="9600" dirty="0"/>
              <a:t>Perfect Pedagogy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7007840" y="2194562"/>
            <a:ext cx="12344400" cy="2224778"/>
          </a:xfrm>
          <a:prstGeom prst="rect">
            <a:avLst/>
          </a:prstGeom>
          <a:noFill/>
        </p:spPr>
        <p:txBody>
          <a:bodyPr wrap="square" lIns="313502" tIns="156751" rIns="313502" bIns="156751" rtlCol="0">
            <a:spAutoFit/>
          </a:bodyPr>
          <a:lstStyle/>
          <a:p>
            <a:pPr algn="ctr"/>
            <a:r>
              <a:rPr lang="en-US" sz="3100" dirty="0"/>
              <a:t>Megan Carroll</a:t>
            </a:r>
            <a:br>
              <a:rPr lang="en-US" sz="3100" dirty="0"/>
            </a:br>
            <a:r>
              <a:rPr lang="en-US" sz="3100" dirty="0"/>
              <a:t> University of Cincinnati, </a:t>
            </a:r>
            <a:endParaRPr lang="en-US" sz="3100" dirty="0" smtClean="0"/>
          </a:p>
          <a:p>
            <a:pPr algn="ctr"/>
            <a:r>
              <a:rPr lang="en-US" sz="3100" dirty="0" smtClean="0"/>
              <a:t>Middle </a:t>
            </a:r>
            <a:r>
              <a:rPr lang="en-US" sz="3100" dirty="0"/>
              <a:t>Childhood </a:t>
            </a:r>
            <a:r>
              <a:rPr lang="en-US" sz="3100" dirty="0" smtClean="0"/>
              <a:t>Education-Math and Science</a:t>
            </a:r>
            <a:r>
              <a:rPr lang="en-US" sz="3100" dirty="0"/>
              <a:t/>
            </a:r>
            <a:br>
              <a:rPr lang="en-US" sz="3100" dirty="0"/>
            </a:br>
            <a:r>
              <a:rPr lang="en-US" sz="3100" dirty="0"/>
              <a:t>Carrolm4@mail.uc.edu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16687800" y="7543800"/>
            <a:ext cx="1266444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/>
              <a:t>How does a teachers pedagogical moves affect a </a:t>
            </a:r>
            <a:r>
              <a:rPr lang="en-US" sz="7200" b="1" dirty="0" smtClean="0"/>
              <a:t>students learning?</a:t>
            </a:r>
            <a:endParaRPr lang="en-US" sz="7200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1066800" y="990600"/>
            <a:ext cx="14859000" cy="95718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Developmental Psychology of a Middle School student: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Physical: Executes </a:t>
            </a: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gross motor skills of running, jumping</a:t>
            </a: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, and throwing more </a:t>
            </a: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quickly and with better coordination-boys improve faster than </a:t>
            </a: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girls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Emotional: </a:t>
            </a: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Self-esteem </a:t>
            </a: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rises for most young people, who feel especially good about their peer relationships and athletic capabilities</a:t>
            </a: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.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Social</a:t>
            </a: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: </a:t>
            </a: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Select </a:t>
            </a: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friends based on </a:t>
            </a: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sex, </a:t>
            </a: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ethnicity, and SES. Similar </a:t>
            </a: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personality and judgments.</a:t>
            </a:r>
          </a:p>
          <a:p>
            <a:pPr marL="857250" indent="-857250">
              <a:buFont typeface="Arial" panose="020B0604020202020204" pitchFamily="34" charset="0"/>
              <a:buChar char="•"/>
            </a:pP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Cognitive:  </a:t>
            </a: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Thought </a:t>
            </a: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is more logical and </a:t>
            </a: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organized. Mental </a:t>
            </a:r>
            <a:r>
              <a:rPr lang="en-US" sz="44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operations work poorly with abstract ideas. 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66800" y="11353800"/>
            <a:ext cx="14516100" cy="109260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Pedagogical Moves </a:t>
            </a:r>
            <a:r>
              <a:rPr lang="en-US" sz="4400" b="1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that </a:t>
            </a:r>
            <a:r>
              <a:rPr lang="en-US" sz="4400" b="1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HELP a students learning: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Incorporate  technology into the lesson- constructivism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Student-center approach </a:t>
            </a:r>
          </a:p>
          <a:p>
            <a:pPr marL="2139010" lvl="1" indent="-571500">
              <a:buFont typeface="Arial" panose="020B0604020202020204" pitchFamily="34" charset="0"/>
              <a:buChar char="•"/>
            </a:pP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Desks in groups</a:t>
            </a:r>
          </a:p>
          <a:p>
            <a:pPr marL="2139010" lvl="1" indent="-571500">
              <a:buFont typeface="Arial" panose="020B0604020202020204" pitchFamily="34" charset="0"/>
              <a:buChar char="•"/>
            </a:pP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Group activities</a:t>
            </a:r>
          </a:p>
          <a:p>
            <a:pPr marL="2139010" lvl="1" indent="-571500">
              <a:buFont typeface="Arial" panose="020B0604020202020204" pitchFamily="34" charset="0"/>
              <a:buChar char="•"/>
            </a:pP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Group discussions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 POSITIVE! Say encouraging words to your students (Good Job! Way to Go! )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400" dirty="0" smtClean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Gives candy as a reward for correcting the teachers mistake-makes them look at the details and show all their work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endParaRPr lang="en-US" sz="4400" dirty="0" smtClean="0"/>
          </a:p>
          <a:p>
            <a:pPr marL="571500" indent="-571500">
              <a:buFont typeface="Arial" panose="020B0604020202020204" pitchFamily="34" charset="0"/>
              <a:buChar char="•"/>
            </a:pPr>
            <a:endParaRPr lang="en-US" sz="4400" dirty="0" smtClean="0"/>
          </a:p>
          <a:p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3351459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258</TotalTime>
  <Words>387</Words>
  <Application>Microsoft Office PowerPoint</Application>
  <PresentationFormat>Custom</PresentationFormat>
  <Paragraphs>30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Austin</vt:lpstr>
      <vt:lpstr>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megan</dc:creator>
  <cp:lastModifiedBy>megan</cp:lastModifiedBy>
  <cp:revision>15</cp:revision>
  <dcterms:created xsi:type="dcterms:W3CDTF">2013-10-28T21:35:12Z</dcterms:created>
  <dcterms:modified xsi:type="dcterms:W3CDTF">2013-11-17T23:24:12Z</dcterms:modified>
</cp:coreProperties>
</file>

<file path=docProps/thumbnail.jpeg>
</file>