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"/>
  </p:notes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56" autoAdjust="0"/>
  </p:normalViewPr>
  <p:slideViewPr>
    <p:cSldViewPr>
      <p:cViewPr>
        <p:scale>
          <a:sx n="25" d="100"/>
          <a:sy n="25" d="100"/>
        </p:scale>
        <p:origin x="-852" y="-222"/>
      </p:cViewPr>
      <p:guideLst>
        <p:guide orient="horz" pos="6912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97B96-1623-4870-9450-6EED6EAEABD9}" type="datetimeFigureOut">
              <a:rPr lang="en-US" smtClean="0"/>
              <a:t>11/17/2013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E49ED-7D9C-4289-B079-B013D2AE7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2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313502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Berk</a:t>
            </a:r>
            <a:r>
              <a:rPr lang="en-US" dirty="0" smtClean="0"/>
              <a:t>, Laura E.. Exploring Lifespan Development. 2nd ed. Boston, MA: </a:t>
            </a:r>
            <a:r>
              <a:rPr lang="en-US" dirty="0" err="1" smtClean="0"/>
              <a:t>Allyn</a:t>
            </a:r>
            <a:r>
              <a:rPr lang="en-US" dirty="0" smtClean="0"/>
              <a:t> &amp; Bacon, 2010. Print.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E49ED-7D9C-4289-B079-B013D2AE74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1376654" y="0"/>
            <a:ext cx="35756395" cy="219456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6420471" y="-68835"/>
            <a:ext cx="13244818" cy="200698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6736746" y="-68834"/>
            <a:ext cx="12618720" cy="74012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40116" y="8667123"/>
            <a:ext cx="11928078" cy="5446912"/>
          </a:xfrm>
        </p:spPr>
        <p:txBody>
          <a:bodyPr>
            <a:normAutofit/>
          </a:bodyPr>
          <a:lstStyle>
            <a:lvl1pPr>
              <a:defRPr sz="12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40116" y="14147458"/>
            <a:ext cx="11915291" cy="4034013"/>
          </a:xfrm>
        </p:spPr>
        <p:txBody>
          <a:bodyPr>
            <a:normAutofit/>
          </a:bodyPr>
          <a:lstStyle>
            <a:lvl1pPr marL="0" indent="0" algn="l">
              <a:buNone/>
              <a:defRPr sz="6200">
                <a:solidFill>
                  <a:srgbClr val="424242"/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059478" y="4853851"/>
            <a:ext cx="7680960" cy="2403139"/>
          </a:xfrm>
        </p:spPr>
        <p:txBody>
          <a:bodyPr anchor="b"/>
          <a:lstStyle>
            <a:lvl1pPr algn="l">
              <a:defRPr sz="8200"/>
            </a:lvl1pPr>
          </a:lstStyle>
          <a:p>
            <a:fld id="{0A98AF03-7270-45C2-A683-C5E353EF01A5}" type="datetime4">
              <a:rPr lang="en-US" smtClean="0"/>
              <a:pPr/>
              <a:t>November 17, 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6743200" y="19482509"/>
            <a:ext cx="12618720" cy="261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92672" y="18303893"/>
            <a:ext cx="10193731" cy="1168400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736745" y="18303893"/>
            <a:ext cx="2317198" cy="1168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16743200" y="19482509"/>
            <a:ext cx="12618720" cy="261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5842" y="3296470"/>
            <a:ext cx="5344031" cy="1529710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1866" y="3296470"/>
            <a:ext cx="19525334" cy="152971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1122" y="9282654"/>
            <a:ext cx="23894885" cy="4358640"/>
          </a:xfrm>
        </p:spPr>
        <p:txBody>
          <a:bodyPr anchor="b"/>
          <a:lstStyle>
            <a:lvl1pPr algn="l">
              <a:defRPr sz="137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1124" y="13655041"/>
            <a:ext cx="23894881" cy="4865322"/>
          </a:xfrm>
        </p:spPr>
        <p:txBody>
          <a:bodyPr anchor="t"/>
          <a:lstStyle>
            <a:lvl1pPr marL="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2pPr>
            <a:lvl3pPr marL="31350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53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7004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55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506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752697" y="7402982"/>
            <a:ext cx="12311482" cy="111776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6722547" y="7402979"/>
            <a:ext cx="12311482" cy="111776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3600" y="7411229"/>
            <a:ext cx="11005733" cy="2047238"/>
          </a:xfrm>
        </p:spPr>
        <p:txBody>
          <a:bodyPr anchor="b"/>
          <a:lstStyle>
            <a:lvl1pPr marL="0" indent="0">
              <a:buNone/>
              <a:defRPr sz="8200" b="1">
                <a:solidFill>
                  <a:schemeClr val="accent1"/>
                </a:solidFill>
              </a:defRPr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50195" y="9519023"/>
            <a:ext cx="12311482" cy="9074550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042615" y="7411232"/>
            <a:ext cx="11000581" cy="2047238"/>
          </a:xfrm>
        </p:spPr>
        <p:txBody>
          <a:bodyPr anchor="b"/>
          <a:lstStyle>
            <a:lvl1pPr marL="0" indent="0">
              <a:buNone/>
              <a:defRPr sz="8200" b="1">
                <a:solidFill>
                  <a:schemeClr val="accent1"/>
                </a:solidFill>
              </a:defRPr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547" y="9519023"/>
            <a:ext cx="12311482" cy="9074550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1376654" y="0"/>
            <a:ext cx="35756395" cy="219456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16420471" y="-68835"/>
            <a:ext cx="13244818" cy="200698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6736746" y="-68832"/>
            <a:ext cx="12618720" cy="1996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260058" y="1926027"/>
            <a:ext cx="12824125" cy="18075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5218" y="2740886"/>
            <a:ext cx="11125584" cy="16482349"/>
          </a:xfrm>
        </p:spPr>
        <p:txBody>
          <a:bodyPr/>
          <a:lstStyle>
            <a:lvl1pPr>
              <a:defRPr sz="8200"/>
            </a:lvl1pPr>
            <a:lvl2pPr>
              <a:defRPr sz="7500"/>
            </a:lvl2pPr>
            <a:lvl3pPr>
              <a:defRPr sz="6900"/>
            </a:lvl3pPr>
            <a:lvl4pPr>
              <a:defRPr sz="6200"/>
            </a:lvl4pPr>
            <a:lvl5pPr>
              <a:defRPr sz="55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6743200" y="19482509"/>
            <a:ext cx="12618720" cy="261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09213" y="18319474"/>
            <a:ext cx="12577190" cy="1168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3399" y="8503790"/>
            <a:ext cx="11896459" cy="4682090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51731" y="13238381"/>
            <a:ext cx="11875622" cy="4857293"/>
          </a:xfrm>
        </p:spPr>
        <p:txBody>
          <a:bodyPr>
            <a:normAutofit/>
          </a:bodyPr>
          <a:lstStyle>
            <a:lvl1pPr marL="0" indent="0">
              <a:buNone/>
              <a:defRPr sz="5500">
                <a:solidFill>
                  <a:srgbClr val="424242"/>
                </a:solidFill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1376654" y="0"/>
            <a:ext cx="35756395" cy="219456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16420471" y="-68835"/>
            <a:ext cx="13244818" cy="200698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16736746" y="-68832"/>
            <a:ext cx="12618720" cy="1996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3260058" y="1926027"/>
            <a:ext cx="12824125" cy="18075024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16743200" y="19482509"/>
            <a:ext cx="12618720" cy="2615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3927" y="8514893"/>
            <a:ext cx="11883542" cy="4681728"/>
          </a:xfrm>
        </p:spPr>
        <p:txBody>
          <a:bodyPr anchor="b">
            <a:normAutofit/>
          </a:bodyPr>
          <a:lstStyle>
            <a:lvl1pPr algn="l">
              <a:defRPr sz="96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18751" y="2220144"/>
            <a:ext cx="12094643" cy="17497958"/>
          </a:xfrm>
        </p:spPr>
        <p:txBody>
          <a:bodyPr/>
          <a:lstStyle>
            <a:lvl1pPr marL="0" indent="0">
              <a:buNone/>
              <a:defRPr sz="11000">
                <a:solidFill>
                  <a:schemeClr val="accent1"/>
                </a:solidFill>
              </a:defRPr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44670" y="13225883"/>
            <a:ext cx="11882063" cy="4862595"/>
          </a:xfrm>
        </p:spPr>
        <p:txBody>
          <a:bodyPr>
            <a:normAutofit/>
          </a:bodyPr>
          <a:lstStyle>
            <a:lvl1pPr marL="0" indent="0">
              <a:buNone/>
              <a:defRPr sz="5500">
                <a:solidFill>
                  <a:srgbClr val="424242"/>
                </a:solidFill>
              </a:defRPr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09213" y="18319474"/>
            <a:ext cx="12577190" cy="11684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1097280" y="0"/>
            <a:ext cx="35756395" cy="219456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1645920" y="1067160"/>
            <a:ext cx="29626560" cy="1979407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6420471" y="-68835"/>
            <a:ext cx="13244818" cy="2237581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6736746" y="-68832"/>
            <a:ext cx="12618720" cy="1996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3502" tIns="156751" rIns="313502" bIns="156751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56564" y="3288525"/>
            <a:ext cx="25289078" cy="3657600"/>
          </a:xfrm>
          <a:prstGeom prst="rect">
            <a:avLst/>
          </a:prstGeom>
        </p:spPr>
        <p:txBody>
          <a:bodyPr vert="horz" lIns="313502" tIns="156751" rIns="313502" bIns="156751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56573" y="7435688"/>
            <a:ext cx="24398341" cy="11228726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597" y="718376"/>
            <a:ext cx="7680960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1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November 17,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09213" y="18726914"/>
            <a:ext cx="12607747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1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736745" y="718373"/>
            <a:ext cx="4795762" cy="11684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41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l" defTabSz="3135020" rtl="0" eaLnBrk="1" latinLnBrk="0" hangingPunct="1">
        <a:spcBef>
          <a:spcPct val="0"/>
        </a:spcBef>
        <a:buNone/>
        <a:defRPr sz="13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175633" indent="-940506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8200" kern="1200">
          <a:solidFill>
            <a:schemeClr val="tx2"/>
          </a:solidFill>
          <a:latin typeface="+mn-lt"/>
          <a:ea typeface="+mn-ea"/>
          <a:cs typeface="+mn-cs"/>
        </a:defRPr>
      </a:lvl1pPr>
      <a:lvl2pPr marL="2194514" indent="-940506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7500" kern="1200">
          <a:solidFill>
            <a:schemeClr val="tx2"/>
          </a:solidFill>
          <a:latin typeface="+mn-lt"/>
          <a:ea typeface="+mn-ea"/>
          <a:cs typeface="+mn-cs"/>
        </a:defRPr>
      </a:lvl2pPr>
      <a:lvl3pPr marL="3135020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900" kern="1200">
          <a:solidFill>
            <a:schemeClr val="tx2"/>
          </a:solidFill>
          <a:latin typeface="+mn-lt"/>
          <a:ea typeface="+mn-ea"/>
          <a:cs typeface="+mn-cs"/>
        </a:defRPr>
      </a:lvl3pPr>
      <a:lvl4pPr marL="3856075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6200" kern="1200">
          <a:solidFill>
            <a:schemeClr val="tx2"/>
          </a:solidFill>
          <a:latin typeface="+mn-lt"/>
          <a:ea typeface="+mn-ea"/>
          <a:cs typeface="+mn-cs"/>
        </a:defRPr>
      </a:lvl4pPr>
      <a:lvl5pPr marL="4545780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55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5204134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4800" kern="1200">
          <a:solidFill>
            <a:schemeClr val="tx2"/>
          </a:solidFill>
          <a:latin typeface="+mn-lt"/>
          <a:ea typeface="+mn-ea"/>
          <a:cs typeface="+mn-cs"/>
        </a:defRPr>
      </a:lvl6pPr>
      <a:lvl7pPr marL="5893838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4800" kern="1200">
          <a:solidFill>
            <a:schemeClr val="tx2"/>
          </a:solidFill>
          <a:latin typeface="+mn-lt"/>
          <a:ea typeface="+mn-ea"/>
          <a:cs typeface="+mn-cs"/>
        </a:defRPr>
      </a:lvl7pPr>
      <a:lvl8pPr marL="6583543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4800" kern="1200">
          <a:solidFill>
            <a:schemeClr val="tx2"/>
          </a:solidFill>
          <a:latin typeface="+mn-lt"/>
          <a:ea typeface="+mn-ea"/>
          <a:cs typeface="+mn-cs"/>
        </a:defRPr>
      </a:lvl8pPr>
      <a:lvl9pPr marL="7273247" indent="-783755" algn="l" defTabSz="313502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48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1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2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53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04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55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06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57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082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228600" y="11125200"/>
            <a:ext cx="15392400" cy="99060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28600" y="436602"/>
            <a:ext cx="15697200" cy="101346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7840" y="7620000"/>
            <a:ext cx="11960354" cy="6934200"/>
          </a:xfrm>
        </p:spPr>
        <p:txBody>
          <a:bodyPr>
            <a:normAutofit/>
          </a:bodyPr>
          <a:lstStyle/>
          <a:p>
            <a:r>
              <a:rPr lang="en-US" sz="1200" dirty="0" smtClean="0"/>
              <a:t>T</a:t>
            </a:r>
            <a:endParaRPr lang="en-US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87800" y="13030200"/>
            <a:ext cx="12664440" cy="6324600"/>
          </a:xfrm>
        </p:spPr>
        <p:txBody>
          <a:bodyPr>
            <a:normAutofit/>
          </a:bodyPr>
          <a:lstStyle/>
          <a:p>
            <a:r>
              <a:rPr lang="en-US" sz="2000" dirty="0" err="1"/>
              <a:t>Gningue</a:t>
            </a:r>
            <a:r>
              <a:rPr lang="en-US" sz="2000" dirty="0"/>
              <a:t>, S. M., Peach, R., &amp; Schroder, B. (2013). Developing Effective Mathematics Teaching: Assessing Content and Pedagogical Knowledge, Student-Centered Teaching, and Student Engagement. Montana Mathematics Enthusiast, 10(3), 621-645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/>
              <a:t>Mouza</a:t>
            </a:r>
            <a:r>
              <a:rPr lang="en-US" sz="2000" dirty="0"/>
              <a:t>, C. (2011). Promoting Urban Teachers' Understanding of Technology, Content, and Pedagogy in the Context of Case Development. Journal Of Research On Technology In Education,44(1), 1-29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Long, J. (2011). Changing Teachers' Practice through Critical Reflection on Pedagogy. International Journal Of Interdisciplinary Social Sciences, 6(4), 145-159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/>
              <a:t>Laronde</a:t>
            </a:r>
            <a:r>
              <a:rPr lang="en-US" sz="2000" dirty="0"/>
              <a:t>, G., &amp; MacLeod, K. (2012). Modeling Various Teaching Methods In A Faculty Of Education In Science Education: Chalk And Talk, Virtual Labs Or Hovercrafts. Journal Of College Teaching &amp; Learning, 9(2), 107-114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err="1"/>
              <a:t>Laronde</a:t>
            </a:r>
            <a:r>
              <a:rPr lang="en-US" sz="2000" dirty="0"/>
              <a:t>, G., &amp; MacLeod, K. (2012). Modeling Various Teaching Methods In A Faculty Of Education In Science Education: Chalk And Talk, Virtual Labs Or Hovercrafts. Journal Of College Teaching &amp; Learning, 9(2), 107-114.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007840" y="0"/>
            <a:ext cx="12344400" cy="1706880"/>
          </a:xfrm>
        </p:spPr>
        <p:txBody>
          <a:bodyPr/>
          <a:lstStyle/>
          <a:p>
            <a:r>
              <a:rPr lang="en-US" sz="9600" dirty="0"/>
              <a:t>Perfect Pedagogy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007840" y="2194562"/>
            <a:ext cx="12344400" cy="2224778"/>
          </a:xfrm>
          <a:prstGeom prst="rect">
            <a:avLst/>
          </a:prstGeom>
          <a:noFill/>
        </p:spPr>
        <p:txBody>
          <a:bodyPr wrap="square" lIns="313502" tIns="156751" rIns="313502" bIns="156751" rtlCol="0">
            <a:spAutoFit/>
          </a:bodyPr>
          <a:lstStyle/>
          <a:p>
            <a:pPr algn="ctr"/>
            <a:r>
              <a:rPr lang="en-US" sz="3100" dirty="0"/>
              <a:t>Megan Carroll</a:t>
            </a:r>
            <a:br>
              <a:rPr lang="en-US" sz="3100" dirty="0"/>
            </a:br>
            <a:r>
              <a:rPr lang="en-US" sz="3100" dirty="0"/>
              <a:t> University of Cincinnati, </a:t>
            </a:r>
            <a:endParaRPr lang="en-US" sz="3100" dirty="0" smtClean="0"/>
          </a:p>
          <a:p>
            <a:pPr algn="ctr"/>
            <a:r>
              <a:rPr lang="en-US" sz="3100" dirty="0" smtClean="0"/>
              <a:t>Middle </a:t>
            </a:r>
            <a:r>
              <a:rPr lang="en-US" sz="3100" dirty="0"/>
              <a:t>Childhood </a:t>
            </a:r>
            <a:r>
              <a:rPr lang="en-US" sz="3100" dirty="0" smtClean="0"/>
              <a:t>Education-Math and Science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Carrolm4@mail.uc.edu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87800" y="7543800"/>
            <a:ext cx="12664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/>
              <a:t>How does a teachers pedagogical moves affect a </a:t>
            </a:r>
            <a:r>
              <a:rPr lang="en-US" sz="7200" b="1" dirty="0" smtClean="0"/>
              <a:t>students learning?</a:t>
            </a:r>
            <a:endParaRPr lang="en-US" sz="7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990600"/>
            <a:ext cx="14859000" cy="95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Developmental Psychology of a Middle School student: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Physical: Executes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 motor skills of running, jumping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and throwing more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quickly and with better coordination-boys improve faster than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girls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Emotional: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Self-esteem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rises for most young people, who feel especially good about their peer relationships and athletic capabilities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Select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friends based on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sex,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ethnicity, and SES. Similar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personality and judgments.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Cognitive: 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Thought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more logical and </a:t>
            </a: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organized. Mental </a:t>
            </a:r>
            <a:r>
              <a:rPr lang="en-US" sz="4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operations work poorly with abstract ideas.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6800" y="11353800"/>
            <a:ext cx="14516100" cy="10926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Pedagogical Moves </a:t>
            </a:r>
            <a:r>
              <a:rPr lang="en-US" sz="4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</a:t>
            </a:r>
            <a:r>
              <a:rPr lang="en-US" sz="4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a students learning: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Incorporate  technology into the lesson- constructivism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Student-center approach </a:t>
            </a:r>
          </a:p>
          <a:p>
            <a:pPr marL="2139010" lvl="1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Desks in groups</a:t>
            </a:r>
          </a:p>
          <a:p>
            <a:pPr marL="2139010" lvl="1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Group activities</a:t>
            </a:r>
          </a:p>
          <a:p>
            <a:pPr marL="2139010" lvl="1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Group discussions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 POSITIVE! Say encouraging words to your students (Good Job! Way to Go! 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Gives candy as a reward for correcting the teachers mistake-makes them look at the details and show all their work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400" dirty="0" smtClean="0"/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514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258</TotalTime>
  <Words>387</Words>
  <Application>Microsoft Office PowerPoint</Application>
  <PresentationFormat>Custom</PresentationFormat>
  <Paragraphs>30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Austin</vt:lpstr>
      <vt:lpstr>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</dc:creator>
  <cp:lastModifiedBy>megan</cp:lastModifiedBy>
  <cp:revision>15</cp:revision>
  <dcterms:created xsi:type="dcterms:W3CDTF">2013-10-28T21:35:12Z</dcterms:created>
  <dcterms:modified xsi:type="dcterms:W3CDTF">2013-11-17T23:24:12Z</dcterms:modified>
</cp:coreProperties>
</file>