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5" r:id="rId2"/>
    <p:sldId id="256" r:id="rId3"/>
    <p:sldId id="257" r:id="rId4"/>
    <p:sldId id="258" r:id="rId5"/>
    <p:sldId id="261" r:id="rId6"/>
    <p:sldId id="294" r:id="rId7"/>
    <p:sldId id="260" r:id="rId8"/>
    <p:sldId id="262" r:id="rId9"/>
    <p:sldId id="291" r:id="rId10"/>
    <p:sldId id="263" r:id="rId11"/>
    <p:sldId id="292" r:id="rId12"/>
    <p:sldId id="264" r:id="rId13"/>
    <p:sldId id="265" r:id="rId14"/>
    <p:sldId id="296" r:id="rId15"/>
    <p:sldId id="266" r:id="rId16"/>
    <p:sldId id="268" r:id="rId17"/>
    <p:sldId id="272" r:id="rId18"/>
    <p:sldId id="273" r:id="rId19"/>
    <p:sldId id="271" r:id="rId20"/>
    <p:sldId id="269" r:id="rId21"/>
    <p:sldId id="267" r:id="rId22"/>
    <p:sldId id="285" r:id="rId23"/>
    <p:sldId id="259" r:id="rId24"/>
    <p:sldId id="286" r:id="rId25"/>
    <p:sldId id="287" r:id="rId26"/>
    <p:sldId id="288" r:id="rId27"/>
    <p:sldId id="270" r:id="rId28"/>
    <p:sldId id="274" r:id="rId29"/>
    <p:sldId id="275" r:id="rId30"/>
    <p:sldId id="276" r:id="rId31"/>
    <p:sldId id="277" r:id="rId32"/>
    <p:sldId id="278" r:id="rId33"/>
    <p:sldId id="279" r:id="rId34"/>
    <p:sldId id="280" r:id="rId35"/>
    <p:sldId id="281" r:id="rId36"/>
    <p:sldId id="282" r:id="rId37"/>
    <p:sldId id="283" r:id="rId38"/>
    <p:sldId id="284" r:id="rId39"/>
    <p:sldId id="289" r:id="rId40"/>
    <p:sldId id="293" r:id="rId41"/>
    <p:sldId id="290"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516" y="-84"/>
      </p:cViewPr>
      <p:guideLst>
        <p:guide orient="horz" pos="2160"/>
        <p:guide pos="2880"/>
      </p:guideLst>
    </p:cSldViewPr>
  </p:slideViewPr>
  <p:notesTextViewPr>
    <p:cViewPr>
      <p:scale>
        <a:sx n="1" d="1"/>
        <a:sy n="1" d="1"/>
      </p:scale>
      <p:origin x="0" y="0"/>
    </p:cViewPr>
  </p:notesTextViewPr>
  <p:sorterViewPr>
    <p:cViewPr>
      <p:scale>
        <a:sx n="100" d="100"/>
        <a:sy n="100" d="100"/>
      </p:scale>
      <p:origin x="0" y="364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4F014A4B-EA19-47BB-A863-5EB23855BE0D}" type="datetimeFigureOut">
              <a:rPr lang="en-US" smtClean="0"/>
              <a:t>8/26/2013</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7F2BEF8A-134A-4240-90F3-5853EC4C471F}"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014A4B-EA19-47BB-A863-5EB23855BE0D}" type="datetimeFigureOut">
              <a:rPr lang="en-US" smtClean="0"/>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2BEF8A-134A-4240-90F3-5853EC4C471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014A4B-EA19-47BB-A863-5EB23855BE0D}" type="datetimeFigureOut">
              <a:rPr lang="en-US" smtClean="0"/>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2BEF8A-134A-4240-90F3-5853EC4C471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014A4B-EA19-47BB-A863-5EB23855BE0D}" type="datetimeFigureOut">
              <a:rPr lang="en-US" smtClean="0"/>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2BEF8A-134A-4240-90F3-5853EC4C471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014A4B-EA19-47BB-A863-5EB23855BE0D}" type="datetimeFigureOut">
              <a:rPr lang="en-US" smtClean="0"/>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2BEF8A-134A-4240-90F3-5853EC4C471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4F014A4B-EA19-47BB-A863-5EB23855BE0D}" type="datetimeFigureOut">
              <a:rPr lang="en-US" smtClean="0"/>
              <a:t>8/26/2013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2BEF8A-134A-4240-90F3-5853EC4C471F}"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F014A4B-EA19-47BB-A863-5EB23855BE0D}" type="datetimeFigureOut">
              <a:rPr lang="en-US" smtClean="0"/>
              <a:t>8/26/2013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2BEF8A-134A-4240-90F3-5853EC4C471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F014A4B-EA19-47BB-A863-5EB23855BE0D}" type="datetimeFigureOut">
              <a:rPr lang="en-US" smtClean="0"/>
              <a:t>8/26/2013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2BEF8A-134A-4240-90F3-5853EC4C471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014A4B-EA19-47BB-A863-5EB23855BE0D}" type="datetimeFigureOut">
              <a:rPr lang="en-US" smtClean="0"/>
              <a:t>8/26/2013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2BEF8A-134A-4240-90F3-5853EC4C471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4F014A4B-EA19-47BB-A863-5EB23855BE0D}" type="datetimeFigureOut">
              <a:rPr lang="en-US" smtClean="0"/>
              <a:t>8/26/2013</a:t>
            </a:fld>
            <a:endParaRPr lang="en-US"/>
          </a:p>
        </p:txBody>
      </p:sp>
      <p:sp>
        <p:nvSpPr>
          <p:cNvPr id="7" name="Slide Number Placeholder 6"/>
          <p:cNvSpPr>
            <a:spLocks noGrp="1"/>
          </p:cNvSpPr>
          <p:nvPr>
            <p:ph type="sldNum" sz="quarter" idx="12"/>
          </p:nvPr>
        </p:nvSpPr>
        <p:spPr/>
        <p:txBody>
          <a:bodyPr/>
          <a:lstStyle/>
          <a:p>
            <a:fld id="{7F2BEF8A-134A-4240-90F3-5853EC4C471F}"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014A4B-EA19-47BB-A863-5EB23855BE0D}" type="datetimeFigureOut">
              <a:rPr lang="en-US" smtClean="0"/>
              <a:t>8/26/2013</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7F2BEF8A-134A-4240-90F3-5853EC4C471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4F014A4B-EA19-47BB-A863-5EB23855BE0D}" type="datetimeFigureOut">
              <a:rPr lang="en-US" smtClean="0"/>
              <a:t>8/26/2013</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7F2BEF8A-134A-4240-90F3-5853EC4C471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youtube.com/watch?v=R15AS5LIJWI"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cech.uc.edu/education/employees.html?eid=johns3m2"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edst2003f13.wikispaces.com/"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uc-edst.sona-systems.com/"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sites.google.com/site/jenniferkillham/"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edst2002f13.wikispaces.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3658333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7024744" cy="1143000"/>
          </a:xfrm>
        </p:spPr>
        <p:txBody>
          <a:bodyPr/>
          <a:lstStyle/>
          <a:p>
            <a:r>
              <a:rPr lang="en-US" b="1" dirty="0"/>
              <a:t>2) Customization </a:t>
            </a:r>
            <a:endParaRPr lang="en-US" dirty="0"/>
          </a:p>
        </p:txBody>
      </p:sp>
      <p:sp>
        <p:nvSpPr>
          <p:cNvPr id="3" name="Content Placeholder 2"/>
          <p:cNvSpPr>
            <a:spLocks noGrp="1"/>
          </p:cNvSpPr>
          <p:nvPr>
            <p:ph idx="1"/>
          </p:nvPr>
        </p:nvSpPr>
        <p:spPr>
          <a:xfrm>
            <a:off x="1043492" y="1905000"/>
            <a:ext cx="6777317" cy="4419600"/>
          </a:xfrm>
        </p:spPr>
        <p:txBody>
          <a:bodyPr>
            <a:normAutofit fontScale="92500" lnSpcReduction="20000"/>
          </a:bodyPr>
          <a:lstStyle/>
          <a:p>
            <a:r>
              <a:rPr lang="en-US" dirty="0"/>
              <a:t>T</a:t>
            </a:r>
            <a:r>
              <a:rPr lang="en-US" dirty="0" smtClean="0"/>
              <a:t>he </a:t>
            </a:r>
            <a:r>
              <a:rPr lang="en-US" dirty="0"/>
              <a:t>recognition of interactivity and responsiveness to the needs of my students. </a:t>
            </a:r>
            <a:endParaRPr lang="en-US" dirty="0" smtClean="0"/>
          </a:p>
          <a:p>
            <a:r>
              <a:rPr lang="en-US" dirty="0" smtClean="0"/>
              <a:t>In </a:t>
            </a:r>
            <a:r>
              <a:rPr lang="en-US" dirty="0"/>
              <a:t>my role as a teacher, I listen, perceive, recognize, validate, redirect, honor, contribute, and work with my students as they both encounter challenges and excel. </a:t>
            </a:r>
            <a:endParaRPr lang="en-US" dirty="0" smtClean="0"/>
          </a:p>
          <a:p>
            <a:r>
              <a:rPr lang="en-US" dirty="0" smtClean="0"/>
              <a:t>I strike a balance </a:t>
            </a:r>
            <a:r>
              <a:rPr lang="en-US" dirty="0"/>
              <a:t>between providing clear guidelines and room for creative </a:t>
            </a:r>
            <a:r>
              <a:rPr lang="en-US" dirty="0" smtClean="0"/>
              <a:t>exploration. This can feel like disorganization at time. Talk to me about your concerns.</a:t>
            </a:r>
            <a:endParaRPr lang="en-US" dirty="0"/>
          </a:p>
          <a:p>
            <a:r>
              <a:rPr lang="en-US" dirty="0" smtClean="0"/>
              <a:t>I believe in early-term evaluations. So, tell me what works and does not work.</a:t>
            </a:r>
          </a:p>
          <a:p>
            <a:r>
              <a:rPr lang="en-US" dirty="0" smtClean="0"/>
              <a:t>I </a:t>
            </a:r>
            <a:r>
              <a:rPr lang="en-US" dirty="0"/>
              <a:t>tailor my course to my student’s academic interests. </a:t>
            </a:r>
            <a:r>
              <a:rPr lang="en-US" dirty="0" smtClean="0"/>
              <a:t>So, tell me what you are interested in! </a:t>
            </a:r>
            <a:endParaRPr lang="en-US" dirty="0"/>
          </a:p>
        </p:txBody>
      </p:sp>
    </p:spTree>
    <p:extLst>
      <p:ext uri="{BB962C8B-B14F-4D97-AF65-F5344CB8AC3E}">
        <p14:creationId xmlns:p14="http://schemas.microsoft.com/office/powerpoint/2010/main" val="3965347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 Knot</a:t>
            </a:r>
            <a:endParaRPr lang="en-US" dirty="0"/>
          </a:p>
        </p:txBody>
      </p:sp>
      <p:sp>
        <p:nvSpPr>
          <p:cNvPr id="3" name="Content Placeholder 2"/>
          <p:cNvSpPr>
            <a:spLocks noGrp="1"/>
          </p:cNvSpPr>
          <p:nvPr>
            <p:ph idx="1"/>
          </p:nvPr>
        </p:nvSpPr>
        <p:spPr/>
        <p:txBody>
          <a:bodyPr/>
          <a:lstStyle/>
          <a:p>
            <a:endParaRPr lang="en-US"/>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2811236"/>
            <a:ext cx="3607955" cy="2381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54914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027664"/>
            <a:ext cx="8001000" cy="1143000"/>
          </a:xfrm>
        </p:spPr>
        <p:txBody>
          <a:bodyPr>
            <a:normAutofit fontScale="90000"/>
          </a:bodyPr>
          <a:lstStyle/>
          <a:p>
            <a:r>
              <a:rPr lang="en-US" b="1" dirty="0"/>
              <a:t>3) Deliberate teaching techniques</a:t>
            </a:r>
            <a:r>
              <a:rPr lang="en-US" dirty="0"/>
              <a:t/>
            </a:r>
            <a:br>
              <a:rPr lang="en-US" dirty="0"/>
            </a:br>
            <a:endParaRPr lang="en-US" dirty="0"/>
          </a:p>
        </p:txBody>
      </p:sp>
      <p:sp>
        <p:nvSpPr>
          <p:cNvPr id="3" name="Content Placeholder 2"/>
          <p:cNvSpPr>
            <a:spLocks noGrp="1"/>
          </p:cNvSpPr>
          <p:nvPr>
            <p:ph idx="1"/>
          </p:nvPr>
        </p:nvSpPr>
        <p:spPr>
          <a:xfrm>
            <a:off x="990600" y="1981200"/>
            <a:ext cx="6777317" cy="3508977"/>
          </a:xfrm>
        </p:spPr>
        <p:txBody>
          <a:bodyPr>
            <a:normAutofit fontScale="85000" lnSpcReduction="20000"/>
          </a:bodyPr>
          <a:lstStyle/>
          <a:p>
            <a:r>
              <a:rPr lang="en-US" dirty="0" smtClean="0"/>
              <a:t>The application </a:t>
            </a:r>
            <a:r>
              <a:rPr lang="en-US" dirty="0"/>
              <a:t>of best practices, staying current through professional development workshops</a:t>
            </a:r>
            <a:r>
              <a:rPr lang="en-US" dirty="0" smtClean="0"/>
              <a:t>, and </a:t>
            </a:r>
            <a:r>
              <a:rPr lang="en-US" dirty="0"/>
              <a:t>articulating for my students how my learning objectives shape our lessons. </a:t>
            </a:r>
            <a:endParaRPr lang="en-US" dirty="0" smtClean="0"/>
          </a:p>
          <a:p>
            <a:r>
              <a:rPr lang="en-US" dirty="0"/>
              <a:t>T</a:t>
            </a:r>
            <a:r>
              <a:rPr lang="en-US" dirty="0" smtClean="0"/>
              <a:t>he </a:t>
            </a:r>
            <a:r>
              <a:rPr lang="en-US" dirty="0"/>
              <a:t>importance of articulating why I do the things I do in the classroom as a way of increasing the student’s sense of a “need to know” and buy-in to the relevancy of the curriculum to their lives. </a:t>
            </a:r>
            <a:endParaRPr lang="en-US" dirty="0" smtClean="0"/>
          </a:p>
          <a:p>
            <a:r>
              <a:rPr lang="en-US" dirty="0" smtClean="0"/>
              <a:t>Nothing is busy work. If you don’t like it, tell me! We can change it.</a:t>
            </a:r>
          </a:p>
          <a:p>
            <a:r>
              <a:rPr lang="en-US" dirty="0" smtClean="0"/>
              <a:t>“</a:t>
            </a:r>
            <a:r>
              <a:rPr lang="en-US" dirty="0"/>
              <a:t>Give a man a fish and you feed him for a day. Teach a man to fish and you feed him for a lifetime.”</a:t>
            </a:r>
          </a:p>
          <a:p>
            <a:endParaRPr lang="en-US" dirty="0"/>
          </a:p>
        </p:txBody>
      </p:sp>
    </p:spTree>
    <p:extLst>
      <p:ext uri="{BB962C8B-B14F-4D97-AF65-F5344CB8AC3E}">
        <p14:creationId xmlns:p14="http://schemas.microsoft.com/office/powerpoint/2010/main" val="3523697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85800"/>
            <a:ext cx="7024744" cy="1143000"/>
          </a:xfrm>
        </p:spPr>
        <p:txBody>
          <a:bodyPr>
            <a:normAutofit/>
          </a:bodyPr>
          <a:lstStyle/>
          <a:p>
            <a:r>
              <a:rPr lang="en-US" b="1" dirty="0"/>
              <a:t>4) Authentic </a:t>
            </a:r>
            <a:r>
              <a:rPr lang="en-US" b="1" dirty="0" smtClean="0"/>
              <a:t>assessment</a:t>
            </a:r>
            <a:endParaRPr lang="en-US" dirty="0"/>
          </a:p>
        </p:txBody>
      </p:sp>
      <p:sp>
        <p:nvSpPr>
          <p:cNvPr id="3" name="Content Placeholder 2"/>
          <p:cNvSpPr>
            <a:spLocks noGrp="1"/>
          </p:cNvSpPr>
          <p:nvPr>
            <p:ph idx="1"/>
          </p:nvPr>
        </p:nvSpPr>
        <p:spPr>
          <a:xfrm>
            <a:off x="1043492" y="2057400"/>
            <a:ext cx="6777317" cy="3962400"/>
          </a:xfrm>
        </p:spPr>
        <p:txBody>
          <a:bodyPr>
            <a:normAutofit fontScale="92500" lnSpcReduction="20000"/>
          </a:bodyPr>
          <a:lstStyle/>
          <a:p>
            <a:r>
              <a:rPr lang="en-US" dirty="0" smtClean="0"/>
              <a:t>My </a:t>
            </a:r>
            <a:r>
              <a:rPr lang="en-US" dirty="0"/>
              <a:t>students are actively involved in a feedback </a:t>
            </a:r>
            <a:r>
              <a:rPr lang="en-US" dirty="0" smtClean="0"/>
              <a:t>loop. </a:t>
            </a:r>
          </a:p>
          <a:p>
            <a:r>
              <a:rPr lang="en-US" dirty="0" smtClean="0"/>
              <a:t>I </a:t>
            </a:r>
            <a:r>
              <a:rPr lang="en-US" dirty="0"/>
              <a:t>believe in the importance of students taking a degree of ownership over the assessment process while simultaneously </a:t>
            </a:r>
            <a:r>
              <a:rPr lang="en-US" dirty="0" smtClean="0"/>
              <a:t>providing the </a:t>
            </a:r>
            <a:r>
              <a:rPr lang="en-US" dirty="0"/>
              <a:t>expectations for the course. </a:t>
            </a:r>
            <a:endParaRPr lang="en-US" dirty="0" smtClean="0"/>
          </a:p>
          <a:p>
            <a:r>
              <a:rPr lang="en-US" dirty="0" smtClean="0"/>
              <a:t>We will look at syllabus together. Make changes as need.</a:t>
            </a:r>
          </a:p>
          <a:p>
            <a:r>
              <a:rPr lang="en-US" dirty="0" smtClean="0"/>
              <a:t>To </a:t>
            </a:r>
            <a:r>
              <a:rPr lang="en-US" dirty="0"/>
              <a:t>achieve an authentic exchange, I believe in the importance of being present for my students during and outside of class to attend to their questions, review their assignments, and ensuring course material is up-to-date.</a:t>
            </a:r>
          </a:p>
        </p:txBody>
      </p:sp>
    </p:spTree>
    <p:extLst>
      <p:ext uri="{BB962C8B-B14F-4D97-AF65-F5344CB8AC3E}">
        <p14:creationId xmlns:p14="http://schemas.microsoft.com/office/powerpoint/2010/main" val="16237790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8789"/>
            <a:ext cx="7024744" cy="1143000"/>
          </a:xfrm>
        </p:spPr>
        <p:txBody>
          <a:bodyPr/>
          <a:lstStyle/>
          <a:p>
            <a:r>
              <a:rPr lang="en-US" dirty="0" smtClean="0"/>
              <a:t>Human Knot</a:t>
            </a:r>
            <a:endParaRPr lang="en-US" dirty="0"/>
          </a:p>
        </p:txBody>
      </p:sp>
      <p:sp>
        <p:nvSpPr>
          <p:cNvPr id="4" name="Content Placeholder 3"/>
          <p:cNvSpPr>
            <a:spLocks noGrp="1"/>
          </p:cNvSpPr>
          <p:nvPr>
            <p:ph sz="quarter" idx="13"/>
          </p:nvPr>
        </p:nvSpPr>
        <p:spPr>
          <a:xfrm>
            <a:off x="609600" y="1295400"/>
            <a:ext cx="2362200" cy="4953000"/>
          </a:xfrm>
          <a:ln>
            <a:solidFill>
              <a:schemeClr val="tx1"/>
            </a:solidFill>
          </a:ln>
        </p:spPr>
        <p:txBody>
          <a:bodyPr>
            <a:normAutofit fontScale="92500"/>
          </a:bodyPr>
          <a:lstStyle/>
          <a:p>
            <a:pPr marL="68580" indent="0">
              <a:buNone/>
            </a:pPr>
            <a:r>
              <a:rPr lang="en-US" dirty="0" smtClean="0"/>
              <a:t>Our Class</a:t>
            </a:r>
          </a:p>
          <a:p>
            <a:r>
              <a:rPr lang="en-US" dirty="0" smtClean="0"/>
              <a:t>2,3,</a:t>
            </a:r>
          </a:p>
          <a:p>
            <a:r>
              <a:rPr lang="en-US" dirty="0" smtClean="0"/>
              <a:t>Building discussion</a:t>
            </a:r>
          </a:p>
          <a:p>
            <a:r>
              <a:rPr lang="en-US" dirty="0" smtClean="0"/>
              <a:t>Leadership </a:t>
            </a:r>
          </a:p>
          <a:p>
            <a:r>
              <a:rPr lang="en-US" dirty="0" smtClean="0"/>
              <a:t>Teamwork</a:t>
            </a:r>
          </a:p>
          <a:p>
            <a:r>
              <a:rPr lang="en-US" dirty="0" smtClean="0"/>
              <a:t>Participation</a:t>
            </a:r>
          </a:p>
          <a:p>
            <a:r>
              <a:rPr lang="en-US" dirty="0" smtClean="0"/>
              <a:t>Listening</a:t>
            </a:r>
          </a:p>
          <a:p>
            <a:r>
              <a:rPr lang="en-US" dirty="0" smtClean="0"/>
              <a:t>Complying</a:t>
            </a:r>
          </a:p>
          <a:p>
            <a:r>
              <a:rPr lang="en-US" dirty="0" smtClean="0"/>
              <a:t>Forces you to talk</a:t>
            </a:r>
          </a:p>
          <a:p>
            <a:r>
              <a:rPr lang="en-US" dirty="0" smtClean="0"/>
              <a:t>Feel closer</a:t>
            </a:r>
          </a:p>
          <a:p>
            <a:endParaRPr lang="en-US" dirty="0"/>
          </a:p>
        </p:txBody>
      </p:sp>
      <p:sp>
        <p:nvSpPr>
          <p:cNvPr id="5" name="Content Placeholder 4"/>
          <p:cNvSpPr>
            <a:spLocks noGrp="1"/>
          </p:cNvSpPr>
          <p:nvPr>
            <p:ph sz="quarter" idx="14"/>
          </p:nvPr>
        </p:nvSpPr>
        <p:spPr>
          <a:xfrm>
            <a:off x="3429000" y="1295400"/>
            <a:ext cx="4636008" cy="4953000"/>
          </a:xfrm>
          <a:ln>
            <a:solidFill>
              <a:schemeClr val="tx1"/>
            </a:solidFill>
          </a:ln>
        </p:spPr>
        <p:txBody>
          <a:bodyPr>
            <a:normAutofit fontScale="62500" lnSpcReduction="20000"/>
          </a:bodyPr>
          <a:lstStyle/>
          <a:p>
            <a:pPr marL="68580" indent="0">
              <a:buNone/>
            </a:pPr>
            <a:r>
              <a:rPr lang="en-US" dirty="0" smtClean="0"/>
              <a:t>Pre-Ado</a:t>
            </a:r>
          </a:p>
          <a:p>
            <a:r>
              <a:rPr lang="en-US" dirty="0" smtClean="0"/>
              <a:t>4,5,6,7,8</a:t>
            </a:r>
          </a:p>
          <a:p>
            <a:r>
              <a:rPr lang="en-US" dirty="0" smtClean="0"/>
              <a:t>Facilitator gives an antisocial child a chance to talk/be the leader</a:t>
            </a:r>
          </a:p>
          <a:p>
            <a:r>
              <a:rPr lang="en-US" dirty="0" smtClean="0"/>
              <a:t>Don’t give up</a:t>
            </a:r>
          </a:p>
          <a:p>
            <a:r>
              <a:rPr lang="en-US" dirty="0" smtClean="0"/>
              <a:t>Willingness to experiment</a:t>
            </a:r>
          </a:p>
          <a:p>
            <a:r>
              <a:rPr lang="en-US" dirty="0" smtClean="0"/>
              <a:t>Make sure that the facilitator doesn’t boss them around</a:t>
            </a:r>
          </a:p>
          <a:p>
            <a:r>
              <a:rPr lang="en-US" dirty="0" smtClean="0"/>
              <a:t>Less people for kids. </a:t>
            </a:r>
          </a:p>
          <a:p>
            <a:r>
              <a:rPr lang="en-US" dirty="0" smtClean="0"/>
              <a:t>Frustration may arise</a:t>
            </a:r>
          </a:p>
          <a:p>
            <a:r>
              <a:rPr lang="en-US" dirty="0" smtClean="0"/>
              <a:t>Attention span</a:t>
            </a:r>
          </a:p>
          <a:p>
            <a:r>
              <a:rPr lang="en-US" dirty="0" smtClean="0"/>
              <a:t>Announce the activity the day before.</a:t>
            </a:r>
          </a:p>
          <a:p>
            <a:r>
              <a:rPr lang="en-US" dirty="0" smtClean="0"/>
              <a:t>Find ways to get everybody involved</a:t>
            </a:r>
          </a:p>
          <a:p>
            <a:r>
              <a:rPr lang="en-US" dirty="0" smtClean="0"/>
              <a:t>Different roles in the community</a:t>
            </a:r>
          </a:p>
          <a:p>
            <a:r>
              <a:rPr lang="en-US" dirty="0" smtClean="0"/>
              <a:t>Learning how to listen and how to speak up</a:t>
            </a:r>
          </a:p>
          <a:p>
            <a:r>
              <a:rPr lang="en-US" dirty="0" smtClean="0"/>
              <a:t>Popularity</a:t>
            </a:r>
          </a:p>
          <a:p>
            <a:r>
              <a:rPr lang="en-US" dirty="0" smtClean="0"/>
              <a:t>Cultural (coed not appropriate)</a:t>
            </a:r>
          </a:p>
          <a:p>
            <a:r>
              <a:rPr lang="en-US" dirty="0" smtClean="0"/>
              <a:t>Weight &amp; height</a:t>
            </a:r>
          </a:p>
          <a:p>
            <a:r>
              <a:rPr lang="en-US" dirty="0" smtClean="0"/>
              <a:t>Diversion thinking</a:t>
            </a:r>
          </a:p>
          <a:p>
            <a:endParaRPr lang="en-US" dirty="0" smtClean="0"/>
          </a:p>
        </p:txBody>
      </p:sp>
    </p:spTree>
    <p:extLst>
      <p:ext uri="{BB962C8B-B14F-4D97-AF65-F5344CB8AC3E}">
        <p14:creationId xmlns:p14="http://schemas.microsoft.com/office/powerpoint/2010/main" val="27074922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375" y="304800"/>
            <a:ext cx="7024744" cy="1143000"/>
          </a:xfrm>
        </p:spPr>
        <p:txBody>
          <a:bodyPr/>
          <a:lstStyle/>
          <a:p>
            <a:r>
              <a:rPr lang="en-US" dirty="0" smtClean="0"/>
              <a:t>Be the music makers</a:t>
            </a:r>
            <a:endParaRPr lang="en-US" dirty="0"/>
          </a:p>
        </p:txBody>
      </p:sp>
      <p:sp>
        <p:nvSpPr>
          <p:cNvPr id="3" name="Content Placeholder 2"/>
          <p:cNvSpPr>
            <a:spLocks noGrp="1"/>
          </p:cNvSpPr>
          <p:nvPr>
            <p:ph idx="1"/>
          </p:nvPr>
        </p:nvSpPr>
        <p:spPr>
          <a:xfrm>
            <a:off x="533400" y="5257800"/>
            <a:ext cx="7924800" cy="1219200"/>
          </a:xfrm>
        </p:spPr>
        <p:txBody>
          <a:bodyPr/>
          <a:lstStyle/>
          <a:p>
            <a:endParaRPr lang="en-US" dirty="0" smtClean="0">
              <a:hlinkClick r:id="rId2"/>
            </a:endParaRPr>
          </a:p>
          <a:p>
            <a:r>
              <a:rPr lang="en-US" dirty="0" smtClean="0">
                <a:hlinkClick r:id="rId2"/>
              </a:rPr>
              <a:t>https</a:t>
            </a:r>
            <a:r>
              <a:rPr lang="en-US" dirty="0">
                <a:hlinkClick r:id="rId2"/>
              </a:rPr>
              <a:t>://</a:t>
            </a:r>
            <a:r>
              <a:rPr lang="en-US" dirty="0" smtClean="0">
                <a:hlinkClick r:id="rId2"/>
              </a:rPr>
              <a:t>www.youtube.com/watch?v=R15AS5LIJWI</a:t>
            </a:r>
            <a:endParaRPr lang="en-US" dirty="0" smtClean="0"/>
          </a:p>
          <a:p>
            <a:endParaRPr lang="en-US" dirty="0"/>
          </a:p>
        </p:txBody>
      </p:sp>
      <p:sp>
        <p:nvSpPr>
          <p:cNvPr id="4" name="AutoShape 2" descr="data:image/jpeg;base64,/9j/4AAQSkZJRgABAQAAAQABAAD/2wCEAAkGBhISERUUEhQVFRQVFBUVFBcUFBQUFBUXFBQVFBUUFBcXHCYeFxkjGRQUHy8gIycpLCwsFR4xNTAqNSYrLCkBCQoKDgwOGg8PGCkfHBwsKSwpLCkpKSksKikpKSksKSkpLCksLCkpKSkpKSkpKSksKSksKSwpLCksLCksKSkpKf/AABEIAMABBwMBIgACEQEDEQH/xAAbAAABBQEBAAAAAAAAAAAAAAAFAAECAwQGB//EADwQAAEDAgQEAwcDAwMDBQAAAAEAAhEDIQQSMUEFUWFxIoGRBjKhscHR8BMjQlJi4XKC8QcUsiQzQ5Ki/8QAGgEAAwEBAQEAAAAAAAAAAAAAAQIDAAQFBv/EACQRAAICAgIBBAMBAAAAAAAAAAABAhEDIRIxQQQiMlETYXFC/9oADAMBAAIRAxEAPwAZRqkEHXxDyg7o4CguErTS7n16ovT0QgqKzdloKw8SqgQN+e8HZbAUNxjwKhm/hEee6GR1EEOzFiGue5oH9BJ8jqjHDzbsALaRH+ENqY3I0iLgcr3v6K7gjXS8nTSZ36LQVKx5ytV9BdSUUk5IFe0LjlbEa3J7IO3EEDUjS43G4Rnj9QBrRuT/AMofhuFOfTLjqQA2/W56Qg/iXjShsKYCuSwuJ2A7ls3C0cPNnTz+hWPFVACByMW6WlauGOlrv9R+imuxH0bExCdJMTMz2wZWXEtDnHsJRB4lDcYwgyBrYqWRe0pB7I4mrmI62AWXFV2uAA8u02lTbi2MvILwCGtF4MgQY3N/RYqjHBwlhEk5WwZAnWEmOLptlLXSHq1hTcbTAsdpQ+vjnOPIRP8Alaqjo94a80MxT/EQsORqTYifPdW/rWgpULa6J6jQTZYbiJ1K0oVWrGbWCMVfd+qG1KAO/VMich+HmTP5Oy3kNgzcqik0AGNYul+oGNk6osUT3wy25+Sxw0m+vxRCjQNQAcjrynmiw9nqLWZjUHWIRSMDcFRcBbxTtCbE4qHZSMrhqCNFCpiQBDPXdY8nRXh6fltjo2YzimciwEAC3RUCqVEAclYAuqOGKCacHji03SWdoTovDB+Bg01+jW6Cy6Bui5nh8ueJsLLpMy4oM5ZlgKGcWrta9sgkxMaAweaJNQTj1Fxe2ATLYHkZKM+jQVui2lQNQteXe+HAxtbQIng4DQ2bx6xaUNwNYANa4XueoJW3CsJeToA2Ot9T8EnPaRpR4m8JJpSDlQQHcWpzlJ91sudtYaqrBY9z8vhDRJAHPwyPkreOf+3bUkC3LUj4IGHkuEWFonSTP3U5MtGLcb8I31H/ADRjADw25lCn0cjc1S3II1h4yiNIB9bqcE/Jp9FiaUiVHMqkSS532lJz02ib66xc203XQAoP7RYQkMqNBOUw4DWDvCSb0PBJypgCg6CSIGQAi5nNm+y6rF1XzSLWzJhxjQGN9t0BqcEqeA2iMzptlvJkdluGKcSHiZ5bQSCB6SpKfHs6ZY0loy8abDz133XO1KwBXS8epEszjYg//aRB8wubZSzEkpu9iI2UWlzOsWUKdNw1U8LUiy0PdISFl0Y67rbrMyiTdaq4UQ0wEyZOSI4V0EkiRoVRVbL52GhW10RCuwtFgkubqI7dQm7EOh9kqtL9OXEAl155C6B+0XE21arhTAbTmwAF43KHYqxhrpCqZTJ7Ltw4v9SCkTEJF6QZyU/C3qV1DkGsJUv0+vonFRztBCicKTq5bZiWZo/Pskof9mOUpIcZG39G+piYqU2jRhErpqdaRK5ZxY3xau+UBG8LWlo7BcCOeVPoJB6wcR4p+m5otfpfVXtehPGYzg3kjXsixUrZtfUzPLuojncLdhnQ55nWAPLVU8PoBwaXWhoB6wPnC2YnEU2g5RdQqnZRqyivjDHhHmVhfxGprYDsrcXjrBu51i19fhp5nkhtbEBzoBgCcx7bAck1sHFEq3E3Os6CNU7sS2Wb5SCNvJYKdN1U2mNgPqjOE4K7J8pH3ScqZRQtUY8ZjTVtztG8ldFgnQwNH8QB3suaxmEey5EHYjT/AJRDgXFg8Fp94fHsmiwZL4pfQcLk0qBcmzJznLAh3FuIupuYGkXvB3jboPutwcgnFsKTUl8FpENF+knpp8Ur/Q6VvRazFF1Oo10kw4tn+kzY9lRQMNE6RHWyjgIa8A+44Ea+7Y2M6DVRewhxAlwbE5b9jZc2W01Z0Y/KZqxNAPpxoMw1O0feVzNFwBImbrpqmFeWtIGkyDbaJKpq+yTC1z6TnB0e6btkCSOapG2gOo7sCyMwWgCUPbVve0W81spPQHTE+FGnigDl5pPVFWlfMsgtWMQZ0lNWrHSPVa8Lhy4DlqT0WarBd8l04MfOX6ROiujT3Kse+NdtkznbAXTjD/1X+i9KhiJcTpYK6hg90xhWMrWTJBJvpqCY1lE102gliSr/AFQkgayFKiSZI3G+xCOUTGmiAsqW62lF8LOVs6wvJTs5HoINesmPbmcwcpV1NyhVb4geQ+CLYV2a6ZgRsB6lJ3yuZ5qhtW0blSc+0b7qLZQHVLvJ5CPv81nqULQOYn7LdWp5RbXUk/AdOaw1Gm/M/QIGo6H2S/TAcx48cy3kWroHAeS4bhdVzCHnZ3yifquoPGKZNiT2FgptbLxLMZRDhB0PQLi+JYd2Gqh40JkH6FdrAN5lc/x57agNPLmm3KDzHVFaZppNBLCYgPaCNwr0C4FUyjITMSCNxGyNgq8XZySjTJBBvaBt2E5umXbVGUG47VEtbBzRNtxuPSUw2P5A+lVgACYBDTmNyLAwtfDqtwNbFhF73I+ihw7hheASWwDr7ziQTe638PwxpB5I95xyjzdftEJJpNopkltGysYAH5b8CvwDvCf9XyACwNqCTcnuVuwA8A6yfUoR7JNaOf8AargZB/Xpi3/yAbf39uaBUMVGq9IABEESCII2M7FcHxrhIo1S3+B8TD0n3T1GnojJDwl4IfrBVV6wgrHWJbuq6AL3RP8AwlUb6Kcg+0htAf1OgdA0alYWMO3qpl0wNmiO6TqgXrYsfGKMSYANEislTG8llfXJ1JTuSQHIIkjmEv0+qGh6sp14Q5mUjU5Vkp2V51UnU0ew9kEksqZajFgvPmjVDQdggmDdmmfyyM4Y+ELyoHOzQwrPWqy6Nt/LRXHRZKDbuKE2GKK6uMIuOcDyWrh+Lk3WLEUIj81VFYljLfn5dTHDOOqBxhptufsNz1QuviCDAttHIfdLhlQ6uv8Allc/CS6TdBsZGxpAbJ2Gn3U6XESXgBoA0sN+SswmALsvVwEc4uUTxuBmsaoacxiZIi2mgRSi1bZTd6N2Dw5c29u65Pi3Dq7f3DYOe9rbgmW7xsOq7em8kS7ks+MwgqNmYAv0J7JYyV7DKDZwmAxkEuNnhwkfAldVSeCARouZ4/wz9Iio0y19j0dqPIonwHGZmAbix+6pFkMioMBCse39zM/3GCTeNNB5konKE8cIBaJjOfFbUNuPinetiRu9EqHFy8ENZli99I6RutWIcfS3cmJK54V3tMCPEHGbEw4WNt4HxRVmMzNBk6DXVRlO0U/G49k2N8RAiI+X+UXwTQKbeyFUKZLoGug+pKMiwA5CE2MSbLMyrxAa5via1w/uEqp9VVVqh9E0hY9nNcc4EwEmm6P7TceXJCqOHyeGfEbu6DlKK8VxOaplHmsLyJXV6aF+4qhnOjss1V0qyo5ZKtRdsmGQiVBQlJSJ2SzJApgE8LGssDlayrCzqcpkxkzYx4KZUUnQkn5FUzXRo5AYvKKYR3hCD4erLQjGGHhC8qPZymgmxWcO95XVHWWSi6SR1ST0x4ki8alZ6rg5vnH56q+oBsskXjn9P8JLGKw6IRbAPLob6nkhdSiTp2RLhTobbWT6zCVlIHWcLoAunZkgdzqfT5rdVoA3Q7CVg1oHr33W2niLJToRnxVZwPhaSBEx1lC8TTxJl5J8UhtNos0bSefbmjlNwzHqB8EK4xxEg5GCTqYQN3oH4rCGphMhEGct+YIIPzXOcHxJpVIdzg/JdDwzHPfLXf1CL6FpgodxXBZXkmxN+6rFkMit/o6NpQ7juGe5oLGyYc084dBkenxWrAPmm09I9FDH4iBlHL4KkviQg3GVoE1OFBtMRJqZRIG2pdHVEMEWtpNLhJyl2l4n/IVVKp/IXj6BY+J4mKvQ2jaMoIHwUYytdFuDyTts1UeIn/uWjZzrQeQME8xZG69UALl+B05cahvl8DeU7k9Ij1RbiFY5b2O/+FaIuZJSpFTeMBjnPy5sos3mUIxftpWquIFFoJ5E2TB0Ovpum4rjWN9wAdYEnuqY4c5bEoyVK0a3cbu6Tsot07rFJMDcmStlQr0oJJUhkymu9ZXK2oVXlSy2K+yICeFMhMloAwCdJNKJhwpKKSNBJgp1CE6ag2bmZWNMdcqM0LtHYISMIHwZgCfO6MYWMsrzIk3RnxdeLLIKlzzUcdXl1vz8usrsR4rfnVTfYyNbapk/myZz1mfV9bKZfb1SjGrDuvHP5hbuE1gKsO3mOUoNVfBt0I7haRWmHDX6oMaJ1uIpGLLNSxtRpgtcQNxeO618MxAewFJtXJWLTEG8GZINteQOqDLJ2aaGJDhIXL8b4Y99d7y5wb4QA2dImTtquqrNb7zBf+UaHv1WDGvm2+31Cm260Okm6YBon9CmTc5b9TJui+ExtOswZvFPmUHxOLpiQddCNFu9n+GltTMAIc2Ymcs6eqSLdb7HyRrroJ0cJ+mMs9p17d1jxQl5B0st2Pf+5Tb/AHX7ZTKx8SYQ6RvbUT8VZtuBxNJTK6pEw2BNhyva6c0aZqCoTcNjJbXSfS3mqKdSmAS5wmIhpBiTlnvfToseCxLnAMaR7pDc0CXCbDyT4oXtiuVaTNzqrGFwDQM02bfSJvor8SMzQeYB+CEUsM/K3Jd5fBM272mNEewmDLabWuuQL8tSbK7SE82wBiaUarnsbXLnRzMLqePsDWT1XJ4a7yeQXRiXt/o16NVFviP9ogK6roqsI2fMkp8XUXYtIddGdzlElMnAU2IPKZSDFErGEmKUpkDCUmhMApBEKHSUXFJExvwxLhGlrxui9GkWU4nr2HJAuHYgtcD5HzR7PLLrzeWiaWwJiz91jpTKJY6jqstSgGdTt0spplGZy4q1lbTzU24cnS8qutRIQCiT3zZXUakef0WWm0rbTp+EoMZIM8F4kGeE6IvjGiq2xhwux3I/Y7rnW4Xwjmo0sXUpnmEB0w9wLihzOp1BDhqDv1HRFsfwsVG2OU6gi5B5EbhcXi+JhzmvFnt+W4K7nhuIzNB5iUjQyZz7vZOrUd43ty82jxeh0R/CcNFFsDpeSTbmd1pc3KVVicRYoILbswVng12TqM3/AI/5QX2nP7rG5QfCe5k7fm61sr/+o/2H4wFLjuCdUDHsBLmmIHI3nyKqtRIOnNWc9RY0PzBogOaYN/5EEI3VoUxXpzrBygQG2mPzosLuEVWFhcBlAGYgi3izOnnyRGniA5zS4C0kE6t7IQyV2GeNJe0fC0G03ug+FxEDkfyEVBBFkAqugk7kgC9zcekBFeEMcKQziDeARBiTlnyhUjKznb3QF9sHQxvcrlMKIa48z8l1Ptt7rPNcy9uWmB5+q7sPQ5pwzoE9FmeZKtYfAFFjF0eB/BBrVa2mphsKFR6NAoZypKdzlAlTZhJJJIIBIKSiEpTmGckmSQMTwl10bT+2J2C5/Bsgw0z1RlrxlXls0dlGMqSBHX7KjCYB1WoGbmynxQxA3tptyCL+yeJptr/u2FRoOfZhvY9CliO02aqfCP0xGoBAJHosXFODxB2PwXa8Tp5mZmeJkQY8VukWmwsuN4/j83hE23vfaTKMkLGwbSwrbgXMJqFMmR+Wusge9pRjAU5aS4TIPxskRQsAgDsqsd7soy/gwy+FxkAWIBRPh3skx7P3nG+gAgeZuU6gxXNHmtYGJau+9l8QHUWTrlA9LLJx/wBlRRdNKXMIvmLQQemkzeBrZYuBYnIct7GR1BStUGL5dHbVBIQjGGESpVZHksGObqpPRVbOdbV/cceyWJ4rle2HGWXI28+4KhVp5XnrdZagaH6+JwvOhi4HwV47jRCSuQadji6g4H3gNZBkTb7LO0yORso8Nu4tdZr2kCSLGxATUjlc4O29eo66rnnaeykFpxLcQQ0sdllxc0T0BAdbn16o+ggqhrmAgG5cD/uiyMgrphVHPKLizlvbd05B3XPYvQBFfauvmrxyyhCcabr0MaqAfBpcyw7BJoUnHTsFAvhdJUao5Z3lWuKzuKSbEYxKaUySmKSCSQSRCOEySSxhJJJLGN2AoybcyipdTpNzPOd38W6CebuaFYes4CwMdN/NRxNZp96QeUyvLYy6Kq9V1R0nUn5oxw/CHUCRoh3D6OczsPiTouno5Wi/py+y4/UZK9p6nosHL3siytUY0ta4tZM5Z8M3203Q3FVXEguAIFjAg9zzW+ti3HQCPNZXPna65o5pLyduT00JeBUGNeIAtyOvkui4Lw1hAEzmBgbWg36yuYq0dxY/BLCcVrUX5m6294ZmkDoV14868nm5fSSXR3tPhoFQhxIIv0KOUcMC4crT25Lz6r7e1i4F1GmfeLoLhJOhab5QABzm66v2f9qadWnTLntZUqFwDC4SS3XsO97jVd8csZdHmZcOSKuSAf8A1MIpsY0U3AiqS2pmGUloIIIBncRPI9UAZj8PUDTTDmVbl4PujT3TPOV2v/ULirGYB4eBnqOaGtdGaZmW7wA06f1ary0AtIc1SySot6dco/w9B4XxEOaNiLFEKtEOFlxfCMaHa2P05LpMHjyNbpKtDPQL9o6DWUy+wcNDzJsFxxx5MZ4d1XQe3+Ol1OmP6f1D1LrN+A//AEuRldWGFRJSm7D2F4kzT3dpvyhFuHsa8XDSSBlMT4gdOkrjGvhW08U5pBaSDzBIPwTTwxkb8m9noeIoNhstFojaNz5LVRfLQfzdcVR9rqogVGh8b6Hz2KLYH2qplmWHNcGmNwd9RcJPxSQHsAcYrZsUf9fy8uiz1my4KDXZq3qfgrmjxSu6CpUZEqroVLbpPMlaaFOBKotsbsqrCAsZcr8RUkrOVOTsVsRKdRlOEoiJhJRUgmGQkkkxKwRSmSSWMTFiBptaYWhuHzTA0E/5VD9jyK2YWr4g0QJ1gz5LzJfYY90b+H0cjWj+Rv5n7BED+d+ay0XxJ8h9SrC5eRkfJ2fTYY8YpImXqtybMmlTLPog4qEKRUE6IsdZ62Fky2Afy6vlPCZNronKKkqYNrteTLiSdiST8SpUqoBybx5La4LLUwwzBw1+aup3pnLLHw+JAvLCCCjvB+JGo5rdyQPVA67ZarOCYoU6wef4gkd4j6rpxO0efnXGVEParGCpi6pHutdkb/ppgMA9GoSVKq8lxJ1JJ9TKivUS1RxjJ0iFFYA8rXhGw1zvIfVYyFvxYyMDdwJ9U0fsMfsrwDZe53IfMq9huVHhrf255kqVLUqsVoePVjMZJVuJqQICakIus1apJTdIa6K3lQSJSUSTGCkEyQWRkSCdME6KGQxTJymRMJJJJABOvGUqXCxNQdGn7fVUufY9lbwarD/9p+i8yfwZTFvJE6NlP0Fgk5yYVZCgSvGZ9PF6HJUSUiVElZBbHDkxVDipfqXCfiS5DtF1dlUGkCSVmqYsuMNFkUm+gOSitl73KisJBHRJrSkSnSolLZmwrMrcp1H5ZZ32lXPrO/UA/jCpxO67sV8t+Tzc6XDXjRllIJQkvTPNskolqkkEQst4fTzOk6Nufoq+I15K0Vj+myNzr35eSFF8oSlUaDJ8VQcwtqTOyZg17pUD+2zspi0roj0ikekRr1IELESrKrrqopZMEmJJJJITEkmBTrBRIJ0k0pgiTEpJkrMOEkgkmCf/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1676400"/>
            <a:ext cx="5031242" cy="36729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03501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024744" cy="1143000"/>
          </a:xfrm>
        </p:spPr>
        <p:txBody>
          <a:bodyPr/>
          <a:lstStyle/>
          <a:p>
            <a:r>
              <a:rPr lang="en-US" dirty="0"/>
              <a:t>Student </a:t>
            </a:r>
            <a:r>
              <a:rPr lang="en-US" dirty="0" smtClean="0"/>
              <a:t>Introductions</a:t>
            </a:r>
            <a:endParaRPr lang="en-US" dirty="0"/>
          </a:p>
        </p:txBody>
      </p:sp>
      <p:sp>
        <p:nvSpPr>
          <p:cNvPr id="3" name="Content Placeholder 2"/>
          <p:cNvSpPr>
            <a:spLocks noGrp="1"/>
          </p:cNvSpPr>
          <p:nvPr>
            <p:ph idx="1"/>
          </p:nvPr>
        </p:nvSpPr>
        <p:spPr>
          <a:xfrm>
            <a:off x="1043492" y="1752600"/>
            <a:ext cx="6777317" cy="4080029"/>
          </a:xfrm>
        </p:spPr>
        <p:txBody>
          <a:bodyPr>
            <a:normAutofit/>
          </a:bodyPr>
          <a:lstStyle/>
          <a:p>
            <a:r>
              <a:rPr lang="en-US" dirty="0" smtClean="0"/>
              <a:t>Find a person you do not know. Share: </a:t>
            </a:r>
          </a:p>
          <a:p>
            <a:pPr lvl="1"/>
            <a:r>
              <a:rPr lang="en-US" dirty="0" smtClean="0"/>
              <a:t>Name</a:t>
            </a:r>
            <a:endParaRPr lang="en-US" dirty="0"/>
          </a:p>
          <a:p>
            <a:pPr lvl="1"/>
            <a:r>
              <a:rPr lang="en-US" dirty="0" smtClean="0"/>
              <a:t>Major/area </a:t>
            </a:r>
            <a:r>
              <a:rPr lang="en-US" dirty="0"/>
              <a:t>of </a:t>
            </a:r>
            <a:r>
              <a:rPr lang="en-US" dirty="0" smtClean="0"/>
              <a:t>study </a:t>
            </a:r>
            <a:endParaRPr lang="en-US" dirty="0"/>
          </a:p>
          <a:p>
            <a:pPr lvl="1"/>
            <a:r>
              <a:rPr lang="en-US" dirty="0"/>
              <a:t>One interesting thing you did over summer break </a:t>
            </a:r>
            <a:endParaRPr lang="en-US" dirty="0" smtClean="0"/>
          </a:p>
          <a:p>
            <a:pPr lvl="1"/>
            <a:r>
              <a:rPr lang="en-US" dirty="0" smtClean="0"/>
              <a:t>Create a handshake (to teach class)</a:t>
            </a:r>
          </a:p>
          <a:p>
            <a:pPr lvl="2"/>
            <a:r>
              <a:rPr lang="en-US" dirty="0" smtClean="0"/>
              <a:t>Think about why I would ask you to do this for our class and how it relates to the material</a:t>
            </a:r>
          </a:p>
          <a:p>
            <a:endParaRPr lang="en-US" dirty="0" smtClean="0"/>
          </a:p>
          <a:p>
            <a:pPr lvl="1"/>
            <a:endParaRPr lang="en-US" dirty="0"/>
          </a:p>
          <a:p>
            <a:pPr lvl="1"/>
            <a:endParaRPr lang="en-US" dirty="0" smtClean="0"/>
          </a:p>
          <a:p>
            <a:endParaRPr lang="en-US" dirty="0"/>
          </a:p>
        </p:txBody>
      </p:sp>
    </p:spTree>
    <p:extLst>
      <p:ext uri="{BB962C8B-B14F-4D97-AF65-F5344CB8AC3E}">
        <p14:creationId xmlns:p14="http://schemas.microsoft.com/office/powerpoint/2010/main" val="8966170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are we introducing ourselves this way?</a:t>
            </a:r>
            <a:endParaRPr lang="en-US" dirty="0"/>
          </a:p>
        </p:txBody>
      </p:sp>
      <p:sp>
        <p:nvSpPr>
          <p:cNvPr id="3" name="Content Placeholder 2"/>
          <p:cNvSpPr>
            <a:spLocks noGrp="1"/>
          </p:cNvSpPr>
          <p:nvPr>
            <p:ph idx="1"/>
          </p:nvPr>
        </p:nvSpPr>
        <p:spPr/>
        <p:txBody>
          <a:bodyPr>
            <a:normAutofit fontScale="77500" lnSpcReduction="20000"/>
          </a:bodyPr>
          <a:lstStyle/>
          <a:p>
            <a:pPr marL="68580" indent="0">
              <a:buNone/>
            </a:pPr>
            <a:r>
              <a:rPr lang="en-US" dirty="0" smtClean="0"/>
              <a:t>What matters for pre-adolescents:</a:t>
            </a:r>
          </a:p>
          <a:p>
            <a:r>
              <a:rPr lang="en-US" dirty="0" smtClean="0"/>
              <a:t>Social interactions</a:t>
            </a:r>
          </a:p>
          <a:p>
            <a:r>
              <a:rPr lang="en-US" dirty="0" smtClean="0"/>
              <a:t>Peer acceptance &amp; social comparison</a:t>
            </a:r>
          </a:p>
          <a:p>
            <a:r>
              <a:rPr lang="en-US" dirty="0" smtClean="0"/>
              <a:t>Cooperative learning </a:t>
            </a:r>
          </a:p>
          <a:p>
            <a:r>
              <a:rPr lang="en-US" dirty="0" smtClean="0"/>
              <a:t>Constructivist classrooms</a:t>
            </a:r>
          </a:p>
          <a:p>
            <a:pPr marL="68580" indent="0">
              <a:buNone/>
            </a:pPr>
            <a:r>
              <a:rPr lang="en-US" dirty="0" smtClean="0"/>
              <a:t>Things to think about:</a:t>
            </a:r>
          </a:p>
          <a:p>
            <a:r>
              <a:rPr lang="en-US" dirty="0" smtClean="0"/>
              <a:t>Divergent thinking- what’s a handshake? How do we support divergent thinkers? </a:t>
            </a:r>
          </a:p>
          <a:p>
            <a:r>
              <a:rPr lang="en-US" dirty="0" smtClean="0"/>
              <a:t>Cultural influences</a:t>
            </a:r>
          </a:p>
          <a:p>
            <a:r>
              <a:rPr lang="en-US" dirty="0" smtClean="0"/>
              <a:t>Who plays with who?</a:t>
            </a:r>
          </a:p>
          <a:p>
            <a:r>
              <a:rPr lang="en-US" dirty="0" smtClean="0"/>
              <a:t>Why should we care about stuff outside the classroom? </a:t>
            </a:r>
            <a:endParaRPr lang="en-US" dirty="0"/>
          </a:p>
        </p:txBody>
      </p:sp>
    </p:spTree>
    <p:extLst>
      <p:ext uri="{BB962C8B-B14F-4D97-AF65-F5344CB8AC3E}">
        <p14:creationId xmlns:p14="http://schemas.microsoft.com/office/powerpoint/2010/main" val="34765531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might this be different with kids age 6-11 years old?</a:t>
            </a:r>
            <a:endParaRPr lang="en-US" dirty="0"/>
          </a:p>
        </p:txBody>
      </p:sp>
      <p:sp>
        <p:nvSpPr>
          <p:cNvPr id="3" name="Content Placeholder 2"/>
          <p:cNvSpPr>
            <a:spLocks noGrp="1"/>
          </p:cNvSpPr>
          <p:nvPr>
            <p:ph idx="1"/>
          </p:nvPr>
        </p:nvSpPr>
        <p:spPr/>
        <p:txBody>
          <a:bodyPr/>
          <a:lstStyle/>
          <a:p>
            <a:r>
              <a:rPr lang="en-US" dirty="0" smtClean="0"/>
              <a:t>(add)</a:t>
            </a:r>
            <a:endParaRPr lang="en-US" dirty="0"/>
          </a:p>
        </p:txBody>
      </p:sp>
    </p:spTree>
    <p:extLst>
      <p:ext uri="{BB962C8B-B14F-4D97-AF65-F5344CB8AC3E}">
        <p14:creationId xmlns:p14="http://schemas.microsoft.com/office/powerpoint/2010/main" val="36786613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Expectations</a:t>
            </a:r>
            <a:endParaRPr lang="en-US" dirty="0"/>
          </a:p>
        </p:txBody>
      </p:sp>
      <p:sp>
        <p:nvSpPr>
          <p:cNvPr id="3" name="Content Placeholder 2"/>
          <p:cNvSpPr>
            <a:spLocks noGrp="1"/>
          </p:cNvSpPr>
          <p:nvPr>
            <p:ph idx="1"/>
          </p:nvPr>
        </p:nvSpPr>
        <p:spPr/>
        <p:txBody>
          <a:bodyPr/>
          <a:lstStyle/>
          <a:p>
            <a:r>
              <a:rPr lang="en-US" dirty="0"/>
              <a:t>Find another partner pair:</a:t>
            </a:r>
          </a:p>
          <a:p>
            <a:pPr marL="617220" lvl="2"/>
            <a:r>
              <a:rPr lang="en-US" dirty="0"/>
              <a:t>What do you want to get out of this class?</a:t>
            </a:r>
          </a:p>
          <a:p>
            <a:endParaRPr lang="en-US" dirty="0"/>
          </a:p>
        </p:txBody>
      </p:sp>
    </p:spTree>
    <p:extLst>
      <p:ext uri="{BB962C8B-B14F-4D97-AF65-F5344CB8AC3E}">
        <p14:creationId xmlns:p14="http://schemas.microsoft.com/office/powerpoint/2010/main" val="18356774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EDST 007</a:t>
            </a:r>
            <a:endParaRPr lang="en-US" dirty="0"/>
          </a:p>
        </p:txBody>
      </p:sp>
      <p:sp>
        <p:nvSpPr>
          <p:cNvPr id="3" name="Subtitle 2"/>
          <p:cNvSpPr>
            <a:spLocks noGrp="1"/>
          </p:cNvSpPr>
          <p:nvPr>
            <p:ph type="subTitle" idx="1"/>
          </p:nvPr>
        </p:nvSpPr>
        <p:spPr/>
        <p:txBody>
          <a:bodyPr>
            <a:normAutofit lnSpcReduction="10000"/>
          </a:bodyPr>
          <a:lstStyle/>
          <a:p>
            <a:r>
              <a:rPr lang="en-US" dirty="0" smtClean="0"/>
              <a:t>Introduction to Physics and the Scientific Classroom</a:t>
            </a:r>
          </a:p>
          <a:p>
            <a:endParaRPr lang="en-US" dirty="0"/>
          </a:p>
          <a:p>
            <a:r>
              <a:rPr lang="en-US" dirty="0" smtClean="0"/>
              <a:t>M: 4-6:50pm</a:t>
            </a:r>
            <a:endParaRPr lang="en-US" dirty="0"/>
          </a:p>
        </p:txBody>
      </p:sp>
    </p:spTree>
    <p:extLst>
      <p:ext uri="{BB962C8B-B14F-4D97-AF65-F5344CB8AC3E}">
        <p14:creationId xmlns:p14="http://schemas.microsoft.com/office/powerpoint/2010/main" val="40977259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 you want to get out of this class?</a:t>
            </a:r>
            <a:endParaRPr lang="en-US" dirty="0"/>
          </a:p>
        </p:txBody>
      </p:sp>
      <p:sp>
        <p:nvSpPr>
          <p:cNvPr id="3" name="Content Placeholder 2"/>
          <p:cNvSpPr>
            <a:spLocks noGrp="1"/>
          </p:cNvSpPr>
          <p:nvPr>
            <p:ph idx="1"/>
          </p:nvPr>
        </p:nvSpPr>
        <p:spPr/>
        <p:txBody>
          <a:bodyPr/>
          <a:lstStyle/>
          <a:p>
            <a:pPr marL="68580" indent="0">
              <a:buNone/>
            </a:pPr>
            <a:r>
              <a:rPr lang="en-US" dirty="0" smtClean="0"/>
              <a:t>List</a:t>
            </a:r>
            <a:r>
              <a:rPr lang="en-US" dirty="0" smtClean="0"/>
              <a:t>:</a:t>
            </a:r>
          </a:p>
          <a:p>
            <a:endParaRPr lang="en-US" dirty="0"/>
          </a:p>
        </p:txBody>
      </p:sp>
    </p:spTree>
    <p:extLst>
      <p:ext uri="{BB962C8B-B14F-4D97-AF65-F5344CB8AC3E}">
        <p14:creationId xmlns:p14="http://schemas.microsoft.com/office/powerpoint/2010/main" val="5496436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7024744" cy="1143000"/>
          </a:xfrm>
        </p:spPr>
        <p:txBody>
          <a:bodyPr/>
          <a:lstStyle/>
          <a:p>
            <a:r>
              <a:rPr lang="en-US" dirty="0" smtClean="0"/>
              <a:t>Getting the A</a:t>
            </a:r>
            <a:endParaRPr lang="en-US" dirty="0"/>
          </a:p>
        </p:txBody>
      </p:sp>
      <p:sp>
        <p:nvSpPr>
          <p:cNvPr id="4" name="AutoShape 2" descr="data:image/jpeg;base64,/9j/4AAQSkZJRgABAQAAAQABAAD/2wCEAAkGBhQSERUUExQVFRQSFhgZGBUWFxoZHRgXIBgWGR0dGBgXHScgGB8kHBgZHy8gIycpLSwsHB8xNTAqNSYrLCkBCQoKDgwOGg8PGikkHyQsLCwsLywpLCwsLC8sLCwpLSkuLiosLCwpLC8sKSwpLCwpLCwsLCwpLCwsLCwtLCwsLP/AABEIAOkA2AMBIgACEQEDEQH/xAAcAAEAAgMBAQEAAAAAAAAAAAAABgcDBAUBAgj/xABKEAACAQMCAwYCBQcJBgYDAAABAgMABBESIQUxQQYHEyJRYTJxFEKBkaEjM1JikrHRFyRTVHKCo8HSQ4OTorLwFjREwsPTCGSz/8QAGgEBAAMBAQEAAAAAAAAAAAAAAAECAwQFBv/EADARAAICAQMCAwYGAwEAAAAAAAABAhEDBBIhMVETQWEigZHR4fAyQlKhscEUcYIF/9oADAMBAAIRAxEAPwCkKUpUkilKUApSlAKUpQClKUApSlAKUpQClKUApSlAK2rHhskpwikjIGcHAJBIGQOZwcDmcbV7wvh5mlVBqwSMlRkgZA2GRk5IAGdyRVy9keyBU+FDhXjGJZ8BvByATHFnZ5iMFnOw22xpSpSshuiI8L7vEjYfSGYuwysCR+JK2wyfDQsFGc+ZsjlkKalh7PJbx63s4oY2ZRrvLlEBbB06kjDLnAPMZ5+9drt1xMcHsle0VRJJMgLONZk2Zm8Rj5mJA5526Yr57K95UfE4ZYzC8cyxSE+UvGfIdw4HlPs2PYmtNqXDMnNvlHPfh0YRJGHBdEgOg+KF14ODpcxYbB22r4u+yUbx5ezYRtv4lnKJk5EZ8NdzsSMhCd61LW2g/wDDdu81v9IkWOZYVCsxDvLIMjTyAwGz7e9dzuatUhszF4uqZm8WSPDDw8gKF8wG+2+Opoopsjc0iu+Ld2ocGS1kEqDYhR5l331RjfIHQYO3wdagt1aNG2GGCRkehHsfw9iCDggiv1Txbs7HMdYJinA2mQeb5OOUq/qt9hB3qte2PY/6RqV0Ed2g14T4Z15a488zyBB3z5W+q1VlCi8ZplNUrNd2xjcqd8EjOCARnmNQBwee4FeVQ0MVKUoBSlKAUpSgFKUoBSlKAUpSgFKUoBSlKAUpWW2h1uq7eZgNzgbnG5HKgLH7ueBFY1lUKZZXCQkgECRlJLEjJIjjyx35lhjK73fwvhqW8SxJnSg5nmxO7Mx6sxJJPqah/YKxAZM7C3tlbc8nmLOSSf1Uxk+vvXS4p3gwQgOI55YS6oZ44/yYLNpGHYjxN+qZHvW8KSs58jbdG/2j7JW98IxcqzrExYIGKgkjHm07nb0I61E+zNqOGcTlscYtb4GW3B3AcDDx78/Lt8gvrVi1Fu8XgbT2viQ7XNmwnhI56l3K/aB94FWkvMon5EktLZIkCRqqIowFQBQBz2A2FZSa5vZvjiXlrFcJylUEj9FuTL9jAiulVkVYrmcf4P8ASI/KQssZ1ROfqvjkf1WHlYeh9hXSDZGRy9aBgeVHyE6Pz53i8FDBblE0GTUXU81dTplQ+4bfpyk57Uqa94XClZbyM7LmG4G2casxyEDIz8DHGRvSuVqmdcXaKJpSlQWFKUoBSlKAUpSgFKUoBWxbWDOQACM8tiSds+VRu3TkOozjnWe1s2RgXGjCeIgkXZxkYwGGGHM9QQDVscN4VHCPJuzbtId2f3LensNq5dTqVgS4ts69Lpnnb5pIgNl2CmfOVKjfBdgnUYOkBjyzscdN67S93oLai6J+qiMy9R/tXPr+6phSvJlrs0ujo9eH/n4Y9Vfv+RFW7EwRKWMsgHUgJ+A8Mn7BWhNwuzlb8/KzBdsxr8Iz9Xw1zzqdZrBc2Mcn5yNH/tKD+8VENXP8zfua+RM9HCvYS96fzKx4pZWy50yK5bJGkGMgtjGVOUKjfyrpO532ArkmILNpDB1WTAccmAbGR7Eb1Z912Qgb4dUZ22HmXblmOTKke21Rq67EPC6uF8VVYE6OZUY2MbHPQ7hjz5V6eHV45cN8+v04PKz6PLHlR49PryW1wjgyXcN7buzqkn0dSY20tpEEbDBwRjOdiMEZFcbs52KeS7GqS8NjZPhUun/PSocKVjCjTGpGxOc4GMb46XdxxpJJSqsC0ltCWX6yyRZjcMp3Bw6Gp/XqxSaTPIm2m0KClK1MiqOy3Yzitte3HhyR29uzOyhj4sbZbI0RBsqQOpxyxvUqv24rDG7arGYKjE+WWJtlJ28zLn7KlteFQRg7g9Koo0XcrKJ7neI3zyG3VWlsmBWbWSFiBGCUfo36g5+3MdbjvZ+PhUv0kJancCCzEk+tt/iwPzjdSW8o5c96tu0s0iQJGixovJUUKB8gNqxx8KhWVphEglfGqTSNRAAA83PAAqNnFEufNlc8S4pNcxzyXFubZzYHMbNnbXPpJyAVzvsd6Vl7c8RGm8k5jMduoBAJCDXJgnb60g+YPOvaxl1N49ChKUpVS4pSlAKUpQClK2LCQBxtknYYAJBJAyASASOmeuKA6nB+zTyvjSSw0nRnChSucyOD5Oa+UAsd+WKm9l2NjVcSEtnGUTMabFiPKpy2NRwWJO/TlWpwLhckqA+JLHCM5CsA0r5OptSD4c7ZyWbBOcYqT29sqLpUYHzJJ9yTuT868XV6me7bGXw+fyPb0elhtUpRv/fy+ZzX7KWpGPCA2xszjb9qulbwBEVFzpUADJzsPc86yUrzpTlLiTbPTjjhHmKS9wpSlVLilKUApSlAa1xw9WYSAtHKvwyxnS6/JhzHscj2ru8H7evCRHf4KbBbtBgf79B+bP648vyrl0ZcjB3B5g116fWZMD45XY4tToseoXPD7loo4IBBBBGQRuCPUEc69qr+B8dbhzAHU1kx8yczbkn406+H+knTmOoqzY5lZQwYFSNQYHYrjOQfTG+a+nwZ4Z47onyuo088E9sj7pVTdou09zdgzrDcjhMZbL27ojzaGwzMSdSpkHYDkOfpZHZ7jCXVtHPGHVJBsJAQ222+efLn1rVSsxcaOjXM7Q8X+jxZUBpZDoiQ/WkI2z+qoBZj0ANfXF+PxW4AclpH+CFN3f8Asr0HqxwB1NVv2s7VGEySSPH9LMZ0pqGm3jJHlTIy8jErk43OCdKLUSlRaELIp3kcW0BLVCWEYbW5+vKTmRvc5JHzZ+WBSoNf37StqboMADoMk49TzO5yTneva5jpNalKUJFKUoBSlKAVucJh1SqAcMSAnP4yQowQdsE6vsrTrtdkG/ncS9C4P7IYj8apklti32RfHHdJR7stW3gCIqLsqAKPkBislaPDeJ+M02B5YpPDB9SB5j8snArer5aSafJ9ZFprgUpSoLClK0OJcVEayhSpljiMgVs7qM7+/LG3tUxi5OkVlJRVs+7HiqSMybrIhIaNtmGOo9QRg5HrW5X3Z9jJZ9bXEUYUpG0ZSTLa98sjAKyeUqN+eBzxWpPwy5h+Ai4QfUchJB8n+F/7wB966Zae+Y/D6nFHWRupfH6GwGHry5+3zpUZt/ESa5uFjmUKYzLC64JTTgsnQshUnYkEEipHBMrqGUgqwyCOorPLheOr+/Q6MOeOW68vuz7r5ljyMZIPQjof8/lX1SsTY5ttxbzmKYaJB1+q68gynpnlg8jtvW/wvtNJYMLcCJraUt4fjOUETYy0YYKwCtuQCNjkdRWpxfh3iqCuBIm6MQCM/osDsVbkQdvuqKXPGCYWhdSWUao1OZGV48sdXlxhdOGBzs2r4Tt6mjbUt+P3r+0eTrUnHZl/5f8ATJ1ZtbRbx2XD13yNd9rUHnlUZCB9gFbV724ZsK13DGDsEtEMjnbYCWTKrt10j5iqNvmZJWXWDoZgDGfLz+pjGB8q1pZmYksxYsSSSSSSdyTnmfevb3M8LYiwOKd4SRBhaJhpPjmZi8rct2kORvk4wzY/VqB3d48ranOT/wB/eTzJO5O5yd6wUqpYUpShIpSlAKUpQClKUArp8AudEoYDLqVZBnGohhlQMHJIJ9OXXlXMpUNJqmSm07RaPYhwYpcdZi2/PzIhzsTz3rvXNysal3YKq8yf+/wqCdiOMlWw58r6YySfhIGIyd+RHkzgAYUVYvZWwW4v5GkGUslQop5eM+o6yOpVVwPTVnnXhajA/Gd9Op7uDUqOnTXVcGnEbhxqSyuWToxVEJHqEdw34V829+rsU8yyL8UcilHX5o2+PflU84v2ntrYgTSqrEZ04Zmx6lUBIHudq0uLcKt+JQK8UiF1yYbiMglG9MjmvRkP76q8MWulepSOsmnzTIxWvBwmGa+tlniWVXWZMMOR0h1Ox6FT95ryxuGbUsi6JYmKSp6OOo9VIwwPoa3eAIX4lCBygilkf21ARp95LfdWWJSjkrtf8HXqJRlhvydfyWGBWpfcMWTfk3r6/Otyte/vUiQtJIkS/puQAD/eIz8q6Fd8HlM4Y4U+rSRjY4PQ496iXEeFtaMzxqfBJJkiA3jPV4wOa9WUfMdRUuNleTr5b6EQvykgg85X9V2kZB8wNqccEFnaa5HciPADu2p3YnYMzEZyd9yAADyArR1L2XzZEZOD3R4IxFKGUMpDKwyCDkEexr6qLXnaSKKYtB5YmJ1I7BBI2QC0KYzH1JL6UODyPOQcP4lHOmqNsjqORU+jDpXHm088XL6Hr6fVQzcLr2Nmol224JrAkU4DEB/QNjCOf+gn3X0wehbcbMc7wzkY1+STl5W3QN+IDeowehPZubcOjI3wsCD8jtUwctPNS+2hkUdTjcftMpCldHjsGmTfOrcSZG3iKzK2Dk5zgN03YjGAK51fRp2rPmGq4YpSlSBSlKAUr0KfSmKA8pWSe2ZDh1ZT6MCD9xrHQClKUApSvVXJA9aAyWpbUNO5OduhGN8+2Ktvul40VuHjlY6riNANQ3Dx6wF1cn1JqIYHfwyOYya9sOG6CGI1IdRJP1gm4GB0LYO5OcDYVtojqqsFVWYa10nTpZRrwrEeXK5OOjopHoZyaZzxtsvGTjyfobinDRNFIgOhnAxIoGpWUhkb30sAcH0xUOt2urfiEBe3iiW5ZoppIZAY52CM6uISA0bjScnfYkb7GvOx/eDLMUikhklzt40S7r5io+kxjaJtsnDHnyFTxowSCQCVOQSM4OMbemxI+2vGaljbjI61U+UQjtPwGeTiKNbBF8a2PiPIGKAo4C/BzbDkAZGR8qkHZrs2tojZYySykGSUjGogYAC/VVRyX58ya7Na9hfJNGJI2DI2cMOuGKnH2g1m36Gluqs+r69WGJ5XOEjRnY+igEn8BWj2W7ICcLe38ayTyjVHDINSW0R3VFQ7a8YLORnOw5b63bkfzCf0AQt/YEiF/wDkDVKOOdpo7XwdSSOLiRY1MSagud9Tnkqgb59M+hrt0kVTkcudvoQ+8KWHE5YYIJWjuIEn8G3j1BJA7xsQowqBgFJ5AlfU1Vfbjjc80jG6DwmNWKQNlPBJ1qnkK+djjUZRtyAK4q4ezHaKGfiEs2ve8Xw7QaSddvbl9cmcYAaRnxnmFB61wf8A8gbiL6NChCmfLsMgkrFoZSSV3AMhjxnYsF9DXUscVLd5mG91tPz2TXQ4fxySIrgnybAg4YDfbVjzDJzpYEfjXOpWjSaphNp2iS3PaUSjxJNBkVCgUofP5gRrGNBXDPuCDk5ABANSbsr2kEgCNq050ozb4OCREzcmbAOlubAeoNVpW1YX5jJ6q4wy+oznb0IO4I3B+2ufLp4Ths+Hob4tTPHk33ff1O/26tSJ5CAunUjE7Zy6EY9SPyTH0BPvUWrscb4t4oP5VpCWGTp0gqilUJzvq8z5xtv93HrTFFxgovyRnlkpzcl0bFKUrUzFKUoC1+zXZ6O5Nn4msLPFPO6K7IhZHSNUVEIVVVdPIZOBvtU3j7CWK8rWLn1BO/ruai/YWcGOxZSdKzXkQzz0spkXODzwoqxqsjgySd9Sj+9jhMcFwFjAjRlR1jQAJkh1dsZ2P5OPkN989MwOrW77LYFoXOc+EwGMbkSpzyf0ZDyyeXTNVTVWdeJ3FClKUNBW7YQsuJgQgRhpOd2ceYBQNz0yeQyMncA5uH8KJZSQGJ3ETahlcKQzkYwhz0OTjbGQa713aAFNXmkldQzYA8q+YhVGyKAuABW2PDKavyFWZ7mLRbMv6MRH3LVjcC7rYdCNdSNcbKwQDRGNsjIHmbHuce1V5xX8zJ66G/dXnFbm5nijUzyyFjEiIX0J5sKBpXCjmNz9tba3FlnxjdJLk1TS6ovHh97bBvo8LwhoxnwYyvlXlnQvLpTjvHI7WIyPk74VV3LNgnA+QBYnoATVLd0XFccQjDaQXEqbYXOpAwGlQAADEdwOb71b/Huzn0l0bxCqhSjrpDakLo7BTnyM2gKWwfKSNs187PHGE6k+DojNyjaPO1VxKsaLHFJIJH0y+EMsE0kkKSQE1nCeIdlBJ54rP2Y4Wba0ihbSGRTqC/CGZmchfYFiB7AV1TvXJ7StIIQI1kYNIol8EZk8Lcv4eSPMcBc521E9KzT3JQ9SzVe0dJ0V1IOGVwQRsQQdiPcVwD2ScqIHvLhrNRgWvlGV6I0wHiPHjbSTy2zW/wBmLNorSGN1CMq7oDnRkkhM9dIIXPtWzf8AE44AGlOhCcaz8KnbGo/VzyBO3uNslKUG1FhpSVyIbx/s/fQTq3CT4MbqxkQOqoJCRusbqwXIAzpAyQKinH+7XiNxmSX8rKcamNyGLYz9Vo1HXYagB95q5YpA4DKQynkVOQfkRtXzdXKxqXkZUUc2chQPtO1ax1M4qijxRfJ+VuLcIkt3KSKyspwQwwQcZwR8twRkEbitGp53q9ooru41RE6VVFU6fzgBkYuc7hfMAu2+WOwxmB16UG3FNnI0k+BSlKuQKUpQClKUApSlAWx3dTfkUDjDR3cEi4GPLLC8Q5/2D9tWoKo7u5lC+IQwOkW8jDGMFb2MHpv5HJz71eIqyOHMqkV13y2oaGFjnC+MNiBvoRxnPT8nyqmKvvvWslksMsSoSRTkDOMhk5fN6oSofU6MD9gCutwnhZLZKZOAQG+EA8mfqR1C/W2PLns8Js2C+VtLkBwVyHVtTBPNzQDT4mVxkMPQV3Bphjzu3VmJGWJ5sSTuftrow4N/tS6G6VmS1tggO5ZmOWZtyx9Sax3lh4hU6mXRn4cDntz6Vmt59ahgCAwyAeePekk2Co/SJH4E/wCVepUdteRc5fFLdIo8hTlyFL/E2Dz3O+42+2sTXkjomkDzvFoCZyja/IGIOxIUkcjtyrNxE+LJoBwIxz/XI2+4H8a5DyCSaLTuzRorqW21KNIXBxtpRDoyd9vYefqJOL9np0KM97LcW+jXCS7eRkfludLBioPTK6h+HWv0/BOrqGUhlYAgjqCMg/aK/NttNyPkTQwGsAcxjw3Y6WIRRobIVdQV8DO9TbsrxNLYxS20MgWBNPEMYIVCQBITnDkNlwVz5NXIV5Gow+IrXVG2GdXZJuMRRXouzPICYZfotta+Jp/KkrH40iKwLnW+VzsFXPWuzwiOSyufoE0jTIY/EtZn+J0GA8bnqyEg56q3tXVvOFQTgGWKKUEbF0V9vYkcvlXB4x2TSIRTWVuizW8qyBEwutN1kQZOkEqTjONwK5fFhKGyqNNklLdZKq5fEby1mWS2kmhzKpRo/ETVgjHw5zmuDxaWV4zLxCQWdoP/AE8cmZJPaSVNzn+ji5+pqo+1naOF3IgtoolQ4jj8NMIo5tJj85I3LBJVRkYLHKxiwb31Jnko1OPWlxZzOgLoYm0OUGkatyp8oAAdBqAPv6HHJbi8pJLOWJBGXAbGRjbUDpPuMEcxvXl5xJpfi9EHNjsoIGNTHA8x25DpgbVqV6aXc4z6kkLEliSTzJOSfmTXzSlWApSlAKUpQClKUApSlASvsF5nkiUEvLBcIvu5jV4wPfVGfwq+OH8RWaPxFzg/ECpUq31lYMAQQT1r828InlUSGJihjXxdS7MCp0ZDDcbSEc8HPypd8YmcflZJJGbrI7MR8JGNR/eKlOjDJi3suzvA45bfRJIjLE8jGPTFqBLESKdwOmM5z0qkeHWJYhtOQWwo2wXGDuDzUAgn2IHWtq14Y0w8WPTiKNfGbAUJl2jBwB5ttJJUHr1rt8ItwFDA5AGiM6QuUBJ1EDqxyeZPIZOM1rix+LOjTHj2qjZtbIISclmb4mPNjnOT/wB8q0OImIOqNoUHzMSMbdFB9zz9h7116Fc16zgttI3owR30Z5Oh/vCtS8vArl85EMZPP6zEAD8PxqadkeCxPaI7Qo/iPI2WjDc5HHMj2qvbpQIQVXmXkbSvQMQurGPKGdB8j9lcEdY8m5V+H7/kPhHStoERF1kZPmYk4yTuTUX4lOcx4XToTCsPrDW5DZ9ckj+7Uu4fwWKThU0ixZeKQEyFfOIwY35nIXyMR6bVB7mRicMWOjygMSSoBO2/LG+1c886y8JVRWXkSHhV6bliD4S3CAujsQgkwPPG5JA843+eTtqZjsdnePxxTmOMzLbTaBLDq80kflLxZB3wdQUjSzKSDu2KiNeqxByDgjkR0rCS3JoqfoO17VQ8OHgTM7QaRJaSqrSeJbkZCkqOcfw5P1SlcvjffKigiCPScbPOR1BIKxRks2cdSoyRkjNcHs4k3ELb6A8OGjk8RZXUhbUZbxEZSSWDD4UJBOo8gqmuH2t7u5La4MUalxoMiuqnBiX42YZJDIcZC5yCDt183T4kvZy/iX7rv7/Nd78jdzlVrocntD2ukuXLM7uxBGt9OynTtGgGIRkHdfMQcEnfMfr7mhKHDDf94O4IPUEbg1929qz8tlBALHOlc5xkjlyO3M42zXppJcIwMNKnfC+6K7nQOE0DGQZm8MvsNlTSzLvnBbGdjgcqw8N7s57hZGijkZVLL5jHHh1JBUaifFK4wcaRnkap4sO5bbLsQqldi07MSyy+EgLMThQqks2NORo+rgNvrKgYIzmpJxnuqmtoWmkwFOAAr+IyE8hIFjGrUcKCh2JGcipc4p02Qk3yQOlKVcgUpSgFKUoBSlKAzWqgtuceV8fPQ2Bt6nA+2pV3izkyp6TRW8v2+AIz1/U9KitmV8RNedOpdWBk6cjOBkZOOmRUr7av/N7I/wBJaRA/OMuP/fQgxdjZdUN6mB/5OU/PEkR336ZNSPgHY/xIRI8s8YfzRxh18sR+AMSu5xvkY+VRXsdYPJKke4jn1hz+lGpjZgD7lVU/OrfC42GwFZyyOP4WbY43yyNP2LjUZNxcADmS6Y/FK43EbJIx+SnuJSfhAiRw39k4TV/dzU0vLMOQcAnoW8wT3VTtqrLDaqucDdviY7s3zb/sVCz5F+Z/E02o63dwmnhVrjf8kT9pdz+81Tjdk55baOSMGVXiU4XTqjYFiQFOMgnG4OfY1Y3Zvj81jbpbSWskyw5CywOjalLMwzGxDA746itaafhjuXfh97GzEltMUqAk8yRFLg/dXLjcscpcdRJKSSOd3a3aIbmyun0CeNVXxR4WvAeLCh8b+Ho257VwOM90d4hYogkwRujqQw3y3nZWUnY6cHmd+QqVTXPAxgyWsw3wC8M53PTzE1ntb3gb/Das+Dg/zad8H32NTvkpOUU+fT6kbVVNr4lQ33Z+WE6ZAEbJAR/KxH6Q1YBHyJNT3sH3WyS4lmBSM4IYrhzg5/JBvhBwPyjD1wN9VTOx45w2JswWUgYdY7FwfvKjFdmz7c2znEhktmJ8oukMOv8Ass3lPyzn2pkzZNvEWiIxhfLOtZ8NSGLw4VEagHGBnzH6xycuc7kk5PrUL7XXt5brHPJCshtJNaz2+cGM+WRJYmJZAyH4gWAIGcYqdJcBxmNlfbbDAj71zUbvOL3zXAtIoLYSyRNIrvLIyaFYK2UWMHO/I4B9elcuJSlKqs3m0kVj3g8GtnniNrJqWZNQjQM/g5bWRoXJRW1s4TGQ2ejbTLsh2OgsoVurwJF4YBRHIxFnHmkOPPM3/Lsqis/Ym4ns5H4aYJ5pIlWUDKIApADgM7AMmvdCufK+DgggdRe1Toqpe2VykvULCJYyQcgo6MwPQ+xrqyLLt2pOu/cwi4Xdnv8A4uleYeBZ3M0Hhkl9Aiy5ZdJTx2XUunV94r57E3WGuYnR4ZDcSzLFIMN4TlTqBGVYaywypODzr6l7xbZT50uU92gYVxb/ALaeLcwTW8PlhEo1zyxQAs6qACHfV4YxqJxzAArBYpvjaaucVzZ98B7T2NnJdJKwike7uPP4TnWviHA1op1Y326Vye8fvDglt/CgOtWYFnZGCkoQwjUOMt5tOrbAG31hXxP2GsWKSzcYtxMoycMgAcs8jaWWVW2d2wTvy9MVHrrsPZiQ+FfNfyk58OGB5NZPV5FcKPc6/feu1aZKW5nM8/FFe0qby92194RUWp1Fs7GLyjfbVqZjsF2BA5864l72Ukt1Jug8LZAVdKvq555OCPuroMlKL6M4dK272x8MANqEhO6MhUhCAytknfUDyrUoWFKUoBSlKA+oh5h8x++prx+6V7a3hiljZ0injdc76RcoygbbE6AwzjIB+VQ+wbEqEFQQ6nLjUo8w3ZcHI9Rg5q+uxXG7VbKBPGhR1QB0Z0VxIPj1AkHOrO5586IzyT2roV92GZbUs9wpiDoFWRkkVc63LAswxkjQdtsAdQama9o7U8riH/iL/GpeeKw4yZY8eviL/GtGfi9jnzzWmf1pIs/iarLHbuysNU0q2nCXjdueU8P/ABU/jWVeJRHlLEflIp/zrdl43wvrLZn/AITfuzWlJxzg3U2Z/wByp/dGar4Xqaf5T/SZVnU8mU/Ig/urJiuRccb4D1Fqf7MB/wAkFR/gvEbRr5niiKa28KBY1wujGS7b5DNudxsBtVZY6V2a48+91VHd7WIjQokhwjzwKxLacDxBnzdNgd66MNnYRKEj4hJEo5Kl9hR8gWIrJPbq40uquvoyhh9x2rncB4fCq31wYoiEdlUFFwBFEM4GMDzFqnE/Irnx7ubOiY4vq8XkHzuLd/8ArWvie11jB4urKfqutm4+7TUe4BwyNfoqmOMlrQsSUUknVCdzjc+Y1CO3tosV24jCqrYOlQBglEJ2Hqd/vq6nboxempXf7FhydhoWOfplsD6pFDGfvhda2rXsbGuf51bsTzYxRu37byFvszVHxvpIIxkEEZAP4HY/bWzJxWRn1nRkjH5uPH7IXH4Vcjw5fqLpk7CRuQTdIcAgEKNh1H5zl7V4vdlAf9vn/dQn/qDVSjXzH9Hf9RP9NY/HPt9w/hSyPDl+r9i9k7trYc3z/ubQf/BWQ9hLUcpiv2Ww/wDhqhRcH2/ZX+FZV4g4/R/4af5rSyPCfcvJuxlr1un/AG4F/dHWeLs5aKNP0uYj0+maR9yFRVBT3JcgnGR6Kq/goArNFxN15aOed44z+9aWPBfcvn/wrYNzYv8A2ruU/ulqO38VvwzxnEcZCvHLFuCzoZGR4w7ZP5uQjBP1M9c1Wd1wqeUq6xM5dUJ8OPbJBx5Y1wNh6dKwX8fkTygMoAOlcAqVVlJ6l/i1benPoslYn5s+uMcQeQqHJJCru3PGhQoGPqhdOOp3J54HOrYu48aNzkoMgjGkglMe+yg9OftWvUGwpSlCRSlKAzWdtrYDkObH0Ubk++B067DmakfaTsfLbmOSdlCSqG0jLPGgCjDDHTUiav0jWPu/4b415Gn1Sy6vNjyL+UYFfrA6APbIrrd7PEy92yZOIwqY2wcASNvzzqcDHLyj0FCCJzoXVdMeC5LYVW2QbADOcjZt+e25OKw3HkVUB5gM2Bg5I2BJAOykeo3z1q1ez9qIOEXDpjVcExo2AmR5bdTz8uTrY5PMkmqluZNTsQMAk4Gc4Gdhk88DagPBM36R+817FdOuNLMMHIwxGD7Y5VjpQkknZjs2eIy6PE0MEY6iudRUqMbY3wwyT6VIuwVprmL4IWJWJU7hZpNKtgkk50xAnOCCcdBXC7Bcf+jTq7HKx68IF3YvGV2IHVkiXBPM5A+I1ZXAeGmGLDAeJIzSSY5eIxyQPYcvsrObpF8atnSFcYErwKV/rTpK/wBsspA/BhXRv5tMUjfoxufuUmvjilsI+FwRH/8AUj+3XFn9xqMfmy+XyRoWuDeuByt7dEPzdtQx7BU/GoD3jxH6SWK/ExAb1xFb7fZnP96rAlPh3ynpcQsp/txnUP8Aldh9lVf23lLX02ejkfd5c/co+4VEOoydDhUpStjEUpSgFKUoBSlKAtvuUkzHcZJOGi59BiTl7bVwezmbfiwUkqpuCFXBwwYyw6htjYnHPmDzxXV7lX3uF6FYz8sPKP8AOuL2l/IcXkc5P5YFMEeU64pjkc8YY+m59jQg1O8yx0X0rY+N85yN8oj7Lz5s2/WolVjd89kBco+fjRcDB3wZATnlthfvHpVc0JFKUoBSlKAtLue4b+UaQjGiPqgU5kbAw3N10Q5HQajjmSYb2i4h416zByAZnfzfCpLkggb/AFAm+OmOQBqwuxUbWvCrmXcP+UxqGCCiaACPaQMKrqPhU0kju8Unhw6Y2ZgcJyiQFttwdO3oNwQDQgsPtjmHg9vHp1FghZTnfEbyMTj9bBqn6trvOmafwYLU+M0ccjMsX5Q6SYo9wucbZqERd3d+yBxbkBhkBnjVuo3RnDLy6gUYI5SpM/dtfj/YD7JYT+6SvD3c3/8AQf4kX+ugOh3dcJEkgcqNMZ1k8yW+FFPpg6298L6CrPqBWUN/ZQs/gqqqi6w/hsoChEBVopNQ8uWIIO+fXNb/ABLj99bvonigiznTIfEZGx1DITj7cVjNO7N8clVHd7RH+bSDq4CD++yp/wC6tztzcrEltqzpF0mQoLHCpI2wG53UVDba+kuLi2D3McitcRZihAC4BLkk5LNjT1qSd5M5H0UL8TSvj5+GVz9mvNIP2G0J/jSIxxXtaZJoWS2l0QSnzHGpmKMpVV9MHc74xyFcLikHjyPJOvg6pCwBiYgAgDDTJ02zy2OcczUj4fGC7npGfCT2AALH5ljufYVv1yPO10R0rCn1K/uezOI9anIxs6ESId+pGGjAHXDb88VwpIypIOxFWPxGJbciWPCFnVWQbCQEgcuQYZzkehzWuvYb6cXeKRY0jYBGZSVbIJcKV6K3LbHmYZ8oFdOHK59Tny41Ar6lWCO56X+sRfsv/CvD3PTf1iL9l/4V0HPZX9KsA9z0v9Yi/Zf+FB3PTf1iL9l/4UFlf0qwP5Hpv6xD+y/8K8/kfm/rEP3P/Cgs3O5y7HjugLfmDnOMZEoby43Oz9eprW7ybRRxB2JwxjDjJAGBAw69S0QA9eQ3rv8AZXsmthxCJUkaQTQz5LIEIK+FtszZG+fvr57y+zhuLhCCFK27tk53EbZIGOpEnX0qfIHne3blreCQad1YEkDliOUYJGx8jcscyOpqoauPtzfwtw23DsrOREyx6t2HhEMdjkABiSfkOtU5UMClKUJFKUoCbQd4+LRbUxDQGGpwSGdRIJCMHIBY7Z359akcnenZTR6ZopjqzqjKJIvP1LjPQ/CN/vqpqUIotWz7xuHRDEUEkYPRIYlz90ldtu8KwH/qAfcRTf5x1R9KCi7v5RbD+n/w5f8ART+UWw/p/wDDl/0VSNKCi573t5w+SN4zOcSIyn8lLyII/Q961T22j/mMcpKTREJMX0hNOhonOrVuNSg8uhqoqJQUXVc8TsvpVo6SW+BK5eRCvl/IuFDMOWWYYz6V525lgmuLNTdJEqidzIGQ6TiMLnORucjeqq4RzP8AZk//AJPWrZ/m5Pkv/UtPQdCzLfhlquQvFkwWLHeDmTk7ketZJbKzVSz8VLBQSRHLECfkEUkn2G9VTXhqnhx7Ivvl3ZaNnxfg6HOrxG/SlSaQ/ZqUgfYBXYTvC4eAAJsAcgIpQAPYBKpOlXKF2/yjWH9P/hS/6K9/lFsP6f8Awpf9FUjSgou4d4lh/T/4Uv8AklB3iWGf/Mfb4U3/ANdUjSgoue+7zbGPGl3lyN/DjYafY+Lo/DNax72bP9G4/wCGn/21UNKCi1ZO8m1M8U6iU+AJAyMEUlXUDKechsFVyNjv7HGj2r7yhL4cluuhkEigyaHLBwqkGMZAAxnzE5ONiM1XAoaA2X4i5BAIUNswRVTUMg4OgDIyOta1KUJFKUoBSlKA/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data:image/jpeg;base64,/9j/4AAQSkZJRgABAQAAAQABAAD/2wCEAAkGBhQSERUUExQVFRQSFhgZGBUWFxoZHRgXIBgWGR0dGBgXHScgGB8kHBgZHy8gIycpLSwsHB8xNTAqNSYrLCkBCQoKDgwOGg8PGikkHyQsLCwsLywpLCwsLC8sLCwpLSkuLiosLCwpLC8sKSwpLCwpLCwsLCwpLCwsLCwtLCwsLP/AABEIAOkA2AMBIgACEQEDEQH/xAAcAAEAAgMBAQEAAAAAAAAAAAAABgcDBAUBAgj/xABKEAACAQMCAwYCBQcJBgYDAAABAgMABBESIQUxQQYHEyJRYTJxFEKBkaEjM1JikrHRFyRTVHKCo8HSQ4OTorLwFjREwsPTCGSz/8QAGgEBAAMBAQEAAAAAAAAAAAAAAAECAwQFBv/EADARAAICAQMCAwYGAwEAAAAAAAABAhEDBBIhMVETQWEigZHR4fAyQlKhscEUcYIF/9oADAMBAAIRAxEAPwCkKUpUkilKUApSlAKUpQClKUApSlAKUpQClKUApSlAK2rHhskpwikjIGcHAJBIGQOZwcDmcbV7wvh5mlVBqwSMlRkgZA2GRk5IAGdyRVy9keyBU+FDhXjGJZ8BvByATHFnZ5iMFnOw22xpSpSshuiI8L7vEjYfSGYuwysCR+JK2wyfDQsFGc+ZsjlkKalh7PJbx63s4oY2ZRrvLlEBbB06kjDLnAPMZ5+9drt1xMcHsle0VRJJMgLONZk2Zm8Rj5mJA5526Yr57K95UfE4ZYzC8cyxSE+UvGfIdw4HlPs2PYmtNqXDMnNvlHPfh0YRJGHBdEgOg+KF14ODpcxYbB22r4u+yUbx5ezYRtv4lnKJk5EZ8NdzsSMhCd61LW2g/wDDdu81v9IkWOZYVCsxDvLIMjTyAwGz7e9dzuatUhszF4uqZm8WSPDDw8gKF8wG+2+Opoopsjc0iu+Ld2ocGS1kEqDYhR5l331RjfIHQYO3wdagt1aNG2GGCRkehHsfw9iCDggiv1Txbs7HMdYJinA2mQeb5OOUq/qt9hB3qte2PY/6RqV0Ed2g14T4Z15a488zyBB3z5W+q1VlCi8ZplNUrNd2xjcqd8EjOCARnmNQBwee4FeVQ0MVKUoBSlKAUpSgFKUoBSlKAUpSgFKUoBSlKAUpWW2h1uq7eZgNzgbnG5HKgLH7ueBFY1lUKZZXCQkgECRlJLEjJIjjyx35lhjK73fwvhqW8SxJnSg5nmxO7Mx6sxJJPqah/YKxAZM7C3tlbc8nmLOSSf1Uxk+vvXS4p3gwQgOI55YS6oZ44/yYLNpGHYjxN+qZHvW8KSs58jbdG/2j7JW98IxcqzrExYIGKgkjHm07nb0I61E+zNqOGcTlscYtb4GW3B3AcDDx78/Lt8gvrVi1Fu8XgbT2viQ7XNmwnhI56l3K/aB94FWkvMon5EktLZIkCRqqIowFQBQBz2A2FZSa5vZvjiXlrFcJylUEj9FuTL9jAiulVkVYrmcf4P8ASI/KQssZ1ROfqvjkf1WHlYeh9hXSDZGRy9aBgeVHyE6Pz53i8FDBblE0GTUXU81dTplQ+4bfpyk57Uqa94XClZbyM7LmG4G2casxyEDIz8DHGRvSuVqmdcXaKJpSlQWFKUoBSlKAUpSgFKUoBWxbWDOQACM8tiSds+VRu3TkOozjnWe1s2RgXGjCeIgkXZxkYwGGGHM9QQDVscN4VHCPJuzbtId2f3LensNq5dTqVgS4ts69Lpnnb5pIgNl2CmfOVKjfBdgnUYOkBjyzscdN67S93oLai6J+qiMy9R/tXPr+6phSvJlrs0ujo9eH/n4Y9Vfv+RFW7EwRKWMsgHUgJ+A8Mn7BWhNwuzlb8/KzBdsxr8Iz9Xw1zzqdZrBc2Mcn5yNH/tKD+8VENXP8zfua+RM9HCvYS96fzKx4pZWy50yK5bJGkGMgtjGVOUKjfyrpO532ArkmILNpDB1WTAccmAbGR7Eb1Z912Qgb4dUZ22HmXblmOTKke21Rq67EPC6uF8VVYE6OZUY2MbHPQ7hjz5V6eHV45cN8+v04PKz6PLHlR49PryW1wjgyXcN7buzqkn0dSY20tpEEbDBwRjOdiMEZFcbs52KeS7GqS8NjZPhUun/PSocKVjCjTGpGxOc4GMb46XdxxpJJSqsC0ltCWX6yyRZjcMp3Bw6Gp/XqxSaTPIm2m0KClK1MiqOy3Yzitte3HhyR29uzOyhj4sbZbI0RBsqQOpxyxvUqv24rDG7arGYKjE+WWJtlJ28zLn7KlteFQRg7g9Koo0XcrKJ7neI3zyG3VWlsmBWbWSFiBGCUfo36g5+3MdbjvZ+PhUv0kJancCCzEk+tt/iwPzjdSW8o5c96tu0s0iQJGixovJUUKB8gNqxx8KhWVphEglfGqTSNRAAA83PAAqNnFEufNlc8S4pNcxzyXFubZzYHMbNnbXPpJyAVzvsd6Vl7c8RGm8k5jMduoBAJCDXJgnb60g+YPOvaxl1N49ChKUpVS4pSlAKUpQClK2LCQBxtknYYAJBJAyASASOmeuKA6nB+zTyvjSSw0nRnChSucyOD5Oa+UAsd+WKm9l2NjVcSEtnGUTMabFiPKpy2NRwWJO/TlWpwLhckqA+JLHCM5CsA0r5OptSD4c7ZyWbBOcYqT29sqLpUYHzJJ9yTuT868XV6me7bGXw+fyPb0elhtUpRv/fy+ZzX7KWpGPCA2xszjb9qulbwBEVFzpUADJzsPc86yUrzpTlLiTbPTjjhHmKS9wpSlVLilKUApSlAa1xw9WYSAtHKvwyxnS6/JhzHscj2ru8H7evCRHf4KbBbtBgf79B+bP648vyrl0ZcjB3B5g116fWZMD45XY4tToseoXPD7loo4IBBBBGQRuCPUEc69qr+B8dbhzAHU1kx8yczbkn406+H+knTmOoqzY5lZQwYFSNQYHYrjOQfTG+a+nwZ4Z47onyuo088E9sj7pVTdou09zdgzrDcjhMZbL27ojzaGwzMSdSpkHYDkOfpZHZ7jCXVtHPGHVJBsJAQ222+efLn1rVSsxcaOjXM7Q8X+jxZUBpZDoiQ/WkI2z+qoBZj0ANfXF+PxW4AclpH+CFN3f8Asr0HqxwB1NVv2s7VGEySSPH9LMZ0pqGm3jJHlTIy8jErk43OCdKLUSlRaELIp3kcW0BLVCWEYbW5+vKTmRvc5JHzZ+WBSoNf37StqboMADoMk49TzO5yTneva5jpNalKUJFKUoBSlKAVucJh1SqAcMSAnP4yQowQdsE6vsrTrtdkG/ncS9C4P7IYj8apklti32RfHHdJR7stW3gCIqLsqAKPkBislaPDeJ+M02B5YpPDB9SB5j8snArer5aSafJ9ZFprgUpSoLClK0OJcVEayhSpljiMgVs7qM7+/LG3tUxi5OkVlJRVs+7HiqSMybrIhIaNtmGOo9QRg5HrW5X3Z9jJZ9bXEUYUpG0ZSTLa98sjAKyeUqN+eBzxWpPwy5h+Ai4QfUchJB8n+F/7wB966Zae+Y/D6nFHWRupfH6GwGHry5+3zpUZt/ESa5uFjmUKYzLC64JTTgsnQshUnYkEEipHBMrqGUgqwyCOorPLheOr+/Q6MOeOW68vuz7r5ljyMZIPQjof8/lX1SsTY5ttxbzmKYaJB1+q68gynpnlg8jtvW/wvtNJYMLcCJraUt4fjOUETYy0YYKwCtuQCNjkdRWpxfh3iqCuBIm6MQCM/osDsVbkQdvuqKXPGCYWhdSWUao1OZGV48sdXlxhdOGBzs2r4Tt6mjbUt+P3r+0eTrUnHZl/5f8ATJ1ZtbRbx2XD13yNd9rUHnlUZCB9gFbV724ZsK13DGDsEtEMjnbYCWTKrt10j5iqNvmZJWXWDoZgDGfLz+pjGB8q1pZmYksxYsSSSSSSdyTnmfevb3M8LYiwOKd4SRBhaJhpPjmZi8rct2kORvk4wzY/VqB3d48ranOT/wB/eTzJO5O5yd6wUqpYUpShIpSlAKUpQClKUArp8AudEoYDLqVZBnGohhlQMHJIJ9OXXlXMpUNJqmSm07RaPYhwYpcdZi2/PzIhzsTz3rvXNysal3YKq8yf+/wqCdiOMlWw58r6YySfhIGIyd+RHkzgAYUVYvZWwW4v5GkGUslQop5eM+o6yOpVVwPTVnnXhajA/Gd9Op7uDUqOnTXVcGnEbhxqSyuWToxVEJHqEdw34V829+rsU8yyL8UcilHX5o2+PflU84v2ntrYgTSqrEZ04Zmx6lUBIHudq0uLcKt+JQK8UiF1yYbiMglG9MjmvRkP76q8MWulepSOsmnzTIxWvBwmGa+tlniWVXWZMMOR0h1Ox6FT95ryxuGbUsi6JYmKSp6OOo9VIwwPoa3eAIX4lCBygilkf21ARp95LfdWWJSjkrtf8HXqJRlhvydfyWGBWpfcMWTfk3r6/Otyte/vUiQtJIkS/puQAD/eIz8q6Fd8HlM4Y4U+rSRjY4PQ496iXEeFtaMzxqfBJJkiA3jPV4wOa9WUfMdRUuNleTr5b6EQvykgg85X9V2kZB8wNqccEFnaa5HciPADu2p3YnYMzEZyd9yAADyArR1L2XzZEZOD3R4IxFKGUMpDKwyCDkEexr6qLXnaSKKYtB5YmJ1I7BBI2QC0KYzH1JL6UODyPOQcP4lHOmqNsjqORU+jDpXHm088XL6Hr6fVQzcLr2Nmol224JrAkU4DEB/QNjCOf+gn3X0wehbcbMc7wzkY1+STl5W3QN+IDeowehPZubcOjI3wsCD8jtUwctPNS+2hkUdTjcftMpCldHjsGmTfOrcSZG3iKzK2Dk5zgN03YjGAK51fRp2rPmGq4YpSlSBSlKAUr0KfSmKA8pWSe2ZDh1ZT6MCD9xrHQClKUApSvVXJA9aAyWpbUNO5OduhGN8+2Ktvul40VuHjlY6riNANQ3Dx6wF1cn1JqIYHfwyOYya9sOG6CGI1IdRJP1gm4GB0LYO5OcDYVtojqqsFVWYa10nTpZRrwrEeXK5OOjopHoZyaZzxtsvGTjyfobinDRNFIgOhnAxIoGpWUhkb30sAcH0xUOt2urfiEBe3iiW5ZoppIZAY52CM6uISA0bjScnfYkb7GvOx/eDLMUikhklzt40S7r5io+kxjaJtsnDHnyFTxowSCQCVOQSM4OMbemxI+2vGaljbjI61U+UQjtPwGeTiKNbBF8a2PiPIGKAo4C/BzbDkAZGR8qkHZrs2tojZYySykGSUjGogYAC/VVRyX58ya7Na9hfJNGJI2DI2cMOuGKnH2g1m36Gluqs+r69WGJ5XOEjRnY+igEn8BWj2W7ICcLe38ayTyjVHDINSW0R3VFQ7a8YLORnOw5b63bkfzCf0AQt/YEiF/wDkDVKOOdpo7XwdSSOLiRY1MSagud9Tnkqgb59M+hrt0kVTkcudvoQ+8KWHE5YYIJWjuIEn8G3j1BJA7xsQowqBgFJ5AlfU1Vfbjjc80jG6DwmNWKQNlPBJ1qnkK+djjUZRtyAK4q4ezHaKGfiEs2ve8Xw7QaSddvbl9cmcYAaRnxnmFB61wf8A8gbiL6NChCmfLsMgkrFoZSSV3AMhjxnYsF9DXUscVLd5mG91tPz2TXQ4fxySIrgnybAg4YDfbVjzDJzpYEfjXOpWjSaphNp2iS3PaUSjxJNBkVCgUofP5gRrGNBXDPuCDk5ABANSbsr2kEgCNq050ozb4OCREzcmbAOlubAeoNVpW1YX5jJ6q4wy+oznb0IO4I3B+2ufLp4Ths+Hob4tTPHk33ff1O/26tSJ5CAunUjE7Zy6EY9SPyTH0BPvUWrscb4t4oP5VpCWGTp0gqilUJzvq8z5xtv93HrTFFxgovyRnlkpzcl0bFKUrUzFKUoC1+zXZ6O5Nn4msLPFPO6K7IhZHSNUVEIVVVdPIZOBvtU3j7CWK8rWLn1BO/ruai/YWcGOxZSdKzXkQzz0spkXODzwoqxqsjgySd9Sj+9jhMcFwFjAjRlR1jQAJkh1dsZ2P5OPkN989MwOrW77LYFoXOc+EwGMbkSpzyf0ZDyyeXTNVTVWdeJ3FClKUNBW7YQsuJgQgRhpOd2ceYBQNz0yeQyMncA5uH8KJZSQGJ3ETahlcKQzkYwhz0OTjbGQa713aAFNXmkldQzYA8q+YhVGyKAuABW2PDKavyFWZ7mLRbMv6MRH3LVjcC7rYdCNdSNcbKwQDRGNsjIHmbHuce1V5xX8zJ66G/dXnFbm5nijUzyyFjEiIX0J5sKBpXCjmNz9tba3FlnxjdJLk1TS6ovHh97bBvo8LwhoxnwYyvlXlnQvLpTjvHI7WIyPk74VV3LNgnA+QBYnoATVLd0XFccQjDaQXEqbYXOpAwGlQAADEdwOb71b/Huzn0l0bxCqhSjrpDakLo7BTnyM2gKWwfKSNs187PHGE6k+DojNyjaPO1VxKsaLHFJIJH0y+EMsE0kkKSQE1nCeIdlBJ54rP2Y4Wba0ihbSGRTqC/CGZmchfYFiB7AV1TvXJ7StIIQI1kYNIol8EZk8Lcv4eSPMcBc521E9KzT3JQ9SzVe0dJ0V1IOGVwQRsQQdiPcVwD2ScqIHvLhrNRgWvlGV6I0wHiPHjbSTy2zW/wBmLNorSGN1CMq7oDnRkkhM9dIIXPtWzf8AE44AGlOhCcaz8KnbGo/VzyBO3uNslKUG1FhpSVyIbx/s/fQTq3CT4MbqxkQOqoJCRusbqwXIAzpAyQKinH+7XiNxmSX8rKcamNyGLYz9Vo1HXYagB95q5YpA4DKQynkVOQfkRtXzdXKxqXkZUUc2chQPtO1ax1M4qijxRfJ+VuLcIkt3KSKyspwQwwQcZwR8twRkEbitGp53q9ooru41RE6VVFU6fzgBkYuc7hfMAu2+WOwxmB16UG3FNnI0k+BSlKuQKUpQClKUApSlAWx3dTfkUDjDR3cEi4GPLLC8Q5/2D9tWoKo7u5lC+IQwOkW8jDGMFb2MHpv5HJz71eIqyOHMqkV13y2oaGFjnC+MNiBvoRxnPT8nyqmKvvvWslksMsSoSRTkDOMhk5fN6oSofU6MD9gCutwnhZLZKZOAQG+EA8mfqR1C/W2PLns8Js2C+VtLkBwVyHVtTBPNzQDT4mVxkMPQV3Bphjzu3VmJGWJ5sSTuftrow4N/tS6G6VmS1tggO5ZmOWZtyx9Sax3lh4hU6mXRn4cDntz6Vmt59ahgCAwyAeePekk2Co/SJH4E/wCVepUdteRc5fFLdIo8hTlyFL/E2Dz3O+42+2sTXkjomkDzvFoCZyja/IGIOxIUkcjtyrNxE+LJoBwIxz/XI2+4H8a5DyCSaLTuzRorqW21KNIXBxtpRDoyd9vYefqJOL9np0KM97LcW+jXCS7eRkfludLBioPTK6h+HWv0/BOrqGUhlYAgjqCMg/aK/NttNyPkTQwGsAcxjw3Y6WIRRobIVdQV8DO9TbsrxNLYxS20MgWBNPEMYIVCQBITnDkNlwVz5NXIV5Gow+IrXVG2GdXZJuMRRXouzPICYZfotta+Jp/KkrH40iKwLnW+VzsFXPWuzwiOSyufoE0jTIY/EtZn+J0GA8bnqyEg56q3tXVvOFQTgGWKKUEbF0V9vYkcvlXB4x2TSIRTWVuizW8qyBEwutN1kQZOkEqTjONwK5fFhKGyqNNklLdZKq5fEby1mWS2kmhzKpRo/ETVgjHw5zmuDxaWV4zLxCQWdoP/AE8cmZJPaSVNzn+ji5+pqo+1naOF3IgtoolQ4jj8NMIo5tJj85I3LBJVRkYLHKxiwb31Jnko1OPWlxZzOgLoYm0OUGkatyp8oAAdBqAPv6HHJbi8pJLOWJBGXAbGRjbUDpPuMEcxvXl5xJpfi9EHNjsoIGNTHA8x25DpgbVqV6aXc4z6kkLEliSTzJOSfmTXzSlWApSlAKUpQClKUApSlASvsF5nkiUEvLBcIvu5jV4wPfVGfwq+OH8RWaPxFzg/ECpUq31lYMAQQT1r828InlUSGJihjXxdS7MCp0ZDDcbSEc8HPypd8YmcflZJJGbrI7MR8JGNR/eKlOjDJi3suzvA45bfRJIjLE8jGPTFqBLESKdwOmM5z0qkeHWJYhtOQWwo2wXGDuDzUAgn2IHWtq14Y0w8WPTiKNfGbAUJl2jBwB5ttJJUHr1rt8ItwFDA5AGiM6QuUBJ1EDqxyeZPIZOM1rix+LOjTHj2qjZtbIISclmb4mPNjnOT/wB8q0OImIOqNoUHzMSMbdFB9zz9h7116Fc16zgttI3owR30Z5Oh/vCtS8vArl85EMZPP6zEAD8PxqadkeCxPaI7Qo/iPI2WjDc5HHMj2qvbpQIQVXmXkbSvQMQurGPKGdB8j9lcEdY8m5V+H7/kPhHStoERF1kZPmYk4yTuTUX4lOcx4XToTCsPrDW5DZ9ckj+7Uu4fwWKThU0ixZeKQEyFfOIwY35nIXyMR6bVB7mRicMWOjygMSSoBO2/LG+1c886y8JVRWXkSHhV6bliD4S3CAujsQgkwPPG5JA843+eTtqZjsdnePxxTmOMzLbTaBLDq80kflLxZB3wdQUjSzKSDu2KiNeqxByDgjkR0rCS3JoqfoO17VQ8OHgTM7QaRJaSqrSeJbkZCkqOcfw5P1SlcvjffKigiCPScbPOR1BIKxRks2cdSoyRkjNcHs4k3ELb6A8OGjk8RZXUhbUZbxEZSSWDD4UJBOo8gqmuH2t7u5La4MUalxoMiuqnBiX42YZJDIcZC5yCDt183T4kvZy/iX7rv7/Nd78jdzlVrocntD2ukuXLM7uxBGt9OynTtGgGIRkHdfMQcEnfMfr7mhKHDDf94O4IPUEbg1929qz8tlBALHOlc5xkjlyO3M42zXppJcIwMNKnfC+6K7nQOE0DGQZm8MvsNlTSzLvnBbGdjgcqw8N7s57hZGijkZVLL5jHHh1JBUaifFK4wcaRnkap4sO5bbLsQqldi07MSyy+EgLMThQqks2NORo+rgNvrKgYIzmpJxnuqmtoWmkwFOAAr+IyE8hIFjGrUcKCh2JGcipc4p02Qk3yQOlKVcgUpSgFKUoBSlKAzWqgtuceV8fPQ2Bt6nA+2pV3izkyp6TRW8v2+AIz1/U9KitmV8RNedOpdWBk6cjOBkZOOmRUr7av/N7I/wBJaRA/OMuP/fQgxdjZdUN6mB/5OU/PEkR336ZNSPgHY/xIRI8s8YfzRxh18sR+AMSu5xvkY+VRXsdYPJKke4jn1hz+lGpjZgD7lVU/OrfC42GwFZyyOP4WbY43yyNP2LjUZNxcADmS6Y/FK43EbJIx+SnuJSfhAiRw39k4TV/dzU0vLMOQcAnoW8wT3VTtqrLDaqucDdviY7s3zb/sVCz5F+Z/E02o63dwmnhVrjf8kT9pdz+81Tjdk55baOSMGVXiU4XTqjYFiQFOMgnG4OfY1Y3Zvj81jbpbSWskyw5CywOjalLMwzGxDA746itaafhjuXfh97GzEltMUqAk8yRFLg/dXLjcscpcdRJKSSOd3a3aIbmyun0CeNVXxR4WvAeLCh8b+Ho257VwOM90d4hYogkwRujqQw3y3nZWUnY6cHmd+QqVTXPAxgyWsw3wC8M53PTzE1ntb3gb/Das+Dg/zad8H32NTvkpOUU+fT6kbVVNr4lQ33Z+WE6ZAEbJAR/KxH6Q1YBHyJNT3sH3WyS4lmBSM4IYrhzg5/JBvhBwPyjD1wN9VTOx45w2JswWUgYdY7FwfvKjFdmz7c2znEhktmJ8oukMOv8Ass3lPyzn2pkzZNvEWiIxhfLOtZ8NSGLw4VEagHGBnzH6xycuc7kk5PrUL7XXt5brHPJCshtJNaz2+cGM+WRJYmJZAyH4gWAIGcYqdJcBxmNlfbbDAj71zUbvOL3zXAtIoLYSyRNIrvLIyaFYK2UWMHO/I4B9elcuJSlKqs3m0kVj3g8GtnniNrJqWZNQjQM/g5bWRoXJRW1s4TGQ2ejbTLsh2OgsoVurwJF4YBRHIxFnHmkOPPM3/Lsqis/Ym4ns5H4aYJ5pIlWUDKIApADgM7AMmvdCufK+DgggdRe1Toqpe2VykvULCJYyQcgo6MwPQ+xrqyLLt2pOu/cwi4Xdnv8A4uleYeBZ3M0Hhkl9Aiy5ZdJTx2XUunV94r57E3WGuYnR4ZDcSzLFIMN4TlTqBGVYaywypODzr6l7xbZT50uU92gYVxb/ALaeLcwTW8PlhEo1zyxQAs6qACHfV4YxqJxzAArBYpvjaaucVzZ98B7T2NnJdJKwike7uPP4TnWviHA1op1Y326Vye8fvDglt/CgOtWYFnZGCkoQwjUOMt5tOrbAG31hXxP2GsWKSzcYtxMoycMgAcs8jaWWVW2d2wTvy9MVHrrsPZiQ+FfNfyk58OGB5NZPV5FcKPc6/feu1aZKW5nM8/FFe0qby92194RUWp1Fs7GLyjfbVqZjsF2BA5864l72Ukt1Jug8LZAVdKvq555OCPuroMlKL6M4dK272x8MANqEhO6MhUhCAytknfUDyrUoWFKUoBSlKA+oh5h8x++prx+6V7a3hiljZ0injdc76RcoygbbE6AwzjIB+VQ+wbEqEFQQ6nLjUo8w3ZcHI9Rg5q+uxXG7VbKBPGhR1QB0Z0VxIPj1AkHOrO5586IzyT2roV92GZbUs9wpiDoFWRkkVc63LAswxkjQdtsAdQama9o7U8riH/iL/GpeeKw4yZY8eviL/GtGfi9jnzzWmf1pIs/iarLHbuysNU0q2nCXjdueU8P/ABU/jWVeJRHlLEflIp/zrdl43wvrLZn/AITfuzWlJxzg3U2Z/wByp/dGar4Xqaf5T/SZVnU8mU/Ig/urJiuRccb4D1Fqf7MB/wAkFR/gvEbRr5niiKa28KBY1wujGS7b5DNudxsBtVZY6V2a48+91VHd7WIjQokhwjzwKxLacDxBnzdNgd66MNnYRKEj4hJEo5Kl9hR8gWIrJPbq40uquvoyhh9x2rncB4fCq31wYoiEdlUFFwBFEM4GMDzFqnE/Irnx7ubOiY4vq8XkHzuLd/8ArWvie11jB4urKfqutm4+7TUe4BwyNfoqmOMlrQsSUUknVCdzjc+Y1CO3tosV24jCqrYOlQBglEJ2Hqd/vq6nboxempXf7FhydhoWOfplsD6pFDGfvhda2rXsbGuf51bsTzYxRu37byFvszVHxvpIIxkEEZAP4HY/bWzJxWRn1nRkjH5uPH7IXH4Vcjw5fqLpk7CRuQTdIcAgEKNh1H5zl7V4vdlAf9vn/dQn/qDVSjXzH9Hf9RP9NY/HPt9w/hSyPDl+r9i9k7trYc3z/ubQf/BWQ9hLUcpiv2Ww/wDhqhRcH2/ZX+FZV4g4/R/4af5rSyPCfcvJuxlr1un/AG4F/dHWeLs5aKNP0uYj0+maR9yFRVBT3JcgnGR6Kq/goArNFxN15aOed44z+9aWPBfcvn/wrYNzYv8A2ruU/ulqO38VvwzxnEcZCvHLFuCzoZGR4w7ZP5uQjBP1M9c1Wd1wqeUq6xM5dUJ8OPbJBx5Y1wNh6dKwX8fkTygMoAOlcAqVVlJ6l/i1benPoslYn5s+uMcQeQqHJJCru3PGhQoGPqhdOOp3J54HOrYu48aNzkoMgjGkglMe+yg9OftWvUGwpSlCRSlKAzWdtrYDkObH0Ubk++B067DmakfaTsfLbmOSdlCSqG0jLPGgCjDDHTUiav0jWPu/4b415Gn1Sy6vNjyL+UYFfrA6APbIrrd7PEy92yZOIwqY2wcASNvzzqcDHLyj0FCCJzoXVdMeC5LYVW2QbADOcjZt+e25OKw3HkVUB5gM2Bg5I2BJAOykeo3z1q1ez9qIOEXDpjVcExo2AmR5bdTz8uTrY5PMkmqluZNTsQMAk4Gc4Gdhk88DagPBM36R+817FdOuNLMMHIwxGD7Y5VjpQkknZjs2eIy6PE0MEY6iudRUqMbY3wwyT6VIuwVprmL4IWJWJU7hZpNKtgkk50xAnOCCcdBXC7Bcf+jTq7HKx68IF3YvGV2IHVkiXBPM5A+I1ZXAeGmGLDAeJIzSSY5eIxyQPYcvsrObpF8atnSFcYErwKV/rTpK/wBsspA/BhXRv5tMUjfoxufuUmvjilsI+FwRH/8AUj+3XFn9xqMfmy+XyRoWuDeuByt7dEPzdtQx7BU/GoD3jxH6SWK/ExAb1xFb7fZnP96rAlPh3ynpcQsp/txnUP8Aldh9lVf23lLX02ejkfd5c/co+4VEOoydDhUpStjEUpSgFKUoBSlKAtvuUkzHcZJOGi59BiTl7bVwezmbfiwUkqpuCFXBwwYyw6htjYnHPmDzxXV7lX3uF6FYz8sPKP8AOuL2l/IcXkc5P5YFMEeU64pjkc8YY+m59jQg1O8yx0X0rY+N85yN8oj7Lz5s2/WolVjd89kBco+fjRcDB3wZATnlthfvHpVc0JFKUoBSlKAtLue4b+UaQjGiPqgU5kbAw3N10Q5HQajjmSYb2i4h416zByAZnfzfCpLkggb/AFAm+OmOQBqwuxUbWvCrmXcP+UxqGCCiaACPaQMKrqPhU0kju8Unhw6Y2ZgcJyiQFttwdO3oNwQDQgsPtjmHg9vHp1FghZTnfEbyMTj9bBqn6trvOmafwYLU+M0ccjMsX5Q6SYo9wucbZqERd3d+yBxbkBhkBnjVuo3RnDLy6gUYI5SpM/dtfj/YD7JYT+6SvD3c3/8AQf4kX+ugOh3dcJEkgcqNMZ1k8yW+FFPpg6298L6CrPqBWUN/ZQs/gqqqi6w/hsoChEBVopNQ8uWIIO+fXNb/ABLj99bvonigiznTIfEZGx1DITj7cVjNO7N8clVHd7RH+bSDq4CD++yp/wC6tztzcrEltqzpF0mQoLHCpI2wG53UVDba+kuLi2D3McitcRZihAC4BLkk5LNjT1qSd5M5H0UL8TSvj5+GVz9mvNIP2G0J/jSIxxXtaZJoWS2l0QSnzHGpmKMpVV9MHc74xyFcLikHjyPJOvg6pCwBiYgAgDDTJ02zy2OcczUj4fGC7npGfCT2AALH5ljufYVv1yPO10R0rCn1K/uezOI9anIxs6ESId+pGGjAHXDb88VwpIypIOxFWPxGJbciWPCFnVWQbCQEgcuQYZzkehzWuvYb6cXeKRY0jYBGZSVbIJcKV6K3LbHmYZ8oFdOHK59Tny41Ar6lWCO56X+sRfsv/CvD3PTf1iL9l/4V0HPZX9KsA9z0v9Yi/Zf+FB3PTf1iL9l/4UFlf0qwP5Hpv6xD+y/8K8/kfm/rEP3P/Cgs3O5y7HjugLfmDnOMZEoby43Oz9eprW7ybRRxB2JwxjDjJAGBAw69S0QA9eQ3rv8AZXsmthxCJUkaQTQz5LIEIK+FtszZG+fvr57y+zhuLhCCFK27tk53EbZIGOpEnX0qfIHne3blreCQad1YEkDliOUYJGx8jcscyOpqoauPtzfwtw23DsrOREyx6t2HhEMdjkABiSfkOtU5UMClKUJFKUoCbQd4+LRbUxDQGGpwSGdRIJCMHIBY7Z359akcnenZTR6ZopjqzqjKJIvP1LjPQ/CN/vqpqUIotWz7xuHRDEUEkYPRIYlz90ldtu8KwH/qAfcRTf5x1R9KCi7v5RbD+n/w5f8ART+UWw/p/wDDl/0VSNKCi573t5w+SN4zOcSIyn8lLyII/Q961T22j/mMcpKTREJMX0hNOhonOrVuNSg8uhqoqJQUXVc8TsvpVo6SW+BK5eRCvl/IuFDMOWWYYz6V525lgmuLNTdJEqidzIGQ6TiMLnORucjeqq4RzP8AZk//AJPWrZ/m5Pkv/UtPQdCzLfhlquQvFkwWLHeDmTk7ketZJbKzVSz8VLBQSRHLECfkEUkn2G9VTXhqnhx7Ivvl3ZaNnxfg6HOrxG/SlSaQ/ZqUgfYBXYTvC4eAAJsAcgIpQAPYBKpOlXKF2/yjWH9P/hS/6K9/lFsP6f8Awpf9FUjSgou4d4lh/T/4Uv8AklB3iWGf/Mfb4U3/ANdUjSgoue+7zbGPGl3lyN/DjYafY+Lo/DNax72bP9G4/wCGn/21UNKCi1ZO8m1M8U6iU+AJAyMEUlXUDKechsFVyNjv7HGj2r7yhL4cluuhkEigyaHLBwqkGMZAAxnzE5ONiM1XAoaA2X4i5BAIUNswRVTUMg4OgDIyOta1KUJFKUoBSlKA/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6" descr="data:image/jpeg;base64,/9j/4AAQSkZJRgABAQAAAQABAAD/2wCEAAkGBhQSERUUExQVFRQSFhgZGBUWFxoZHRgXIBgWGR0dGBgXHScgGB8kHBgZHy8gIycpLSwsHB8xNTAqNSYrLCkBCQoKDgwOGg8PGikkHyQsLCwsLywpLCwsLC8sLCwpLSkuLiosLCwpLC8sKSwpLCwpLCwsLCwpLCwsLCwtLCwsLP/AABEIAOkA2AMBIgACEQEDEQH/xAAcAAEAAgMBAQEAAAAAAAAAAAAABgcDBAUBAgj/xABKEAACAQMCAwYCBQcJBgYDAAABAgMABBESIQUxQQYHEyJRYTJxFEKBkaEjM1JikrHRFyRTVHKCo8HSQ4OTorLwFjREwsPTCGSz/8QAGgEBAAMBAQEAAAAAAAAAAAAAAAECAwQFBv/EADARAAICAQMCAwYGAwEAAAAAAAABAhEDBBIhMVETQWEigZHR4fAyQlKhscEUcYIF/9oADAMBAAIRAxEAPwCkKUpUkilKUApSlAKUpQClKUApSlAKUpQClKUApSlAK2rHhskpwikjIGcHAJBIGQOZwcDmcbV7wvh5mlVBqwSMlRkgZA2GRk5IAGdyRVy9keyBU+FDhXjGJZ8BvByATHFnZ5iMFnOw22xpSpSshuiI8L7vEjYfSGYuwysCR+JK2wyfDQsFGc+ZsjlkKalh7PJbx63s4oY2ZRrvLlEBbB06kjDLnAPMZ5+9drt1xMcHsle0VRJJMgLONZk2Zm8Rj5mJA5526Yr57K95UfE4ZYzC8cyxSE+UvGfIdw4HlPs2PYmtNqXDMnNvlHPfh0YRJGHBdEgOg+KF14ODpcxYbB22r4u+yUbx5ezYRtv4lnKJk5EZ8NdzsSMhCd61LW2g/wDDdu81v9IkWOZYVCsxDvLIMjTyAwGz7e9dzuatUhszF4uqZm8WSPDDw8gKF8wG+2+Opoopsjc0iu+Ld2ocGS1kEqDYhR5l331RjfIHQYO3wdagt1aNG2GGCRkehHsfw9iCDggiv1Txbs7HMdYJinA2mQeb5OOUq/qt9hB3qte2PY/6RqV0Ed2g14T4Z15a488zyBB3z5W+q1VlCi8ZplNUrNd2xjcqd8EjOCARnmNQBwee4FeVQ0MVKUoBSlKAUpSgFKUoBSlKAUpSgFKUoBSlKAUpWW2h1uq7eZgNzgbnG5HKgLH7ueBFY1lUKZZXCQkgECRlJLEjJIjjyx35lhjK73fwvhqW8SxJnSg5nmxO7Mx6sxJJPqah/YKxAZM7C3tlbc8nmLOSSf1Uxk+vvXS4p3gwQgOI55YS6oZ44/yYLNpGHYjxN+qZHvW8KSs58jbdG/2j7JW98IxcqzrExYIGKgkjHm07nb0I61E+zNqOGcTlscYtb4GW3B3AcDDx78/Lt8gvrVi1Fu8XgbT2viQ7XNmwnhI56l3K/aB94FWkvMon5EktLZIkCRqqIowFQBQBz2A2FZSa5vZvjiXlrFcJylUEj9FuTL9jAiulVkVYrmcf4P8ASI/KQssZ1ROfqvjkf1WHlYeh9hXSDZGRy9aBgeVHyE6Pz53i8FDBblE0GTUXU81dTplQ+4bfpyk57Uqa94XClZbyM7LmG4G2casxyEDIz8DHGRvSuVqmdcXaKJpSlQWFKUoBSlKAUpSgFKUoBWxbWDOQACM8tiSds+VRu3TkOozjnWe1s2RgXGjCeIgkXZxkYwGGGHM9QQDVscN4VHCPJuzbtId2f3LensNq5dTqVgS4ts69Lpnnb5pIgNl2CmfOVKjfBdgnUYOkBjyzscdN67S93oLai6J+qiMy9R/tXPr+6phSvJlrs0ujo9eH/n4Y9Vfv+RFW7EwRKWMsgHUgJ+A8Mn7BWhNwuzlb8/KzBdsxr8Iz9Xw1zzqdZrBc2Mcn5yNH/tKD+8VENXP8zfua+RM9HCvYS96fzKx4pZWy50yK5bJGkGMgtjGVOUKjfyrpO532ArkmILNpDB1WTAccmAbGR7Eb1Z912Qgb4dUZ22HmXblmOTKke21Rq67EPC6uF8VVYE6OZUY2MbHPQ7hjz5V6eHV45cN8+v04PKz6PLHlR49PryW1wjgyXcN7buzqkn0dSY20tpEEbDBwRjOdiMEZFcbs52KeS7GqS8NjZPhUun/PSocKVjCjTGpGxOc4GMb46XdxxpJJSqsC0ltCWX6yyRZjcMp3Bw6Gp/XqxSaTPIm2m0KClK1MiqOy3Yzitte3HhyR29uzOyhj4sbZbI0RBsqQOpxyxvUqv24rDG7arGYKjE+WWJtlJ28zLn7KlteFQRg7g9Koo0XcrKJ7neI3zyG3VWlsmBWbWSFiBGCUfo36g5+3MdbjvZ+PhUv0kJancCCzEk+tt/iwPzjdSW8o5c96tu0s0iQJGixovJUUKB8gNqxx8KhWVphEglfGqTSNRAAA83PAAqNnFEufNlc8S4pNcxzyXFubZzYHMbNnbXPpJyAVzvsd6Vl7c8RGm8k5jMduoBAJCDXJgnb60g+YPOvaxl1N49ChKUpVS4pSlAKUpQClK2LCQBxtknYYAJBJAyASASOmeuKA6nB+zTyvjSSw0nRnChSucyOD5Oa+UAsd+WKm9l2NjVcSEtnGUTMabFiPKpy2NRwWJO/TlWpwLhckqA+JLHCM5CsA0r5OptSD4c7ZyWbBOcYqT29sqLpUYHzJJ9yTuT868XV6me7bGXw+fyPb0elhtUpRv/fy+ZzX7KWpGPCA2xszjb9qulbwBEVFzpUADJzsPc86yUrzpTlLiTbPTjjhHmKS9wpSlVLilKUApSlAa1xw9WYSAtHKvwyxnS6/JhzHscj2ru8H7evCRHf4KbBbtBgf79B+bP648vyrl0ZcjB3B5g116fWZMD45XY4tToseoXPD7loo4IBBBBGQRuCPUEc69qr+B8dbhzAHU1kx8yczbkn406+H+knTmOoqzY5lZQwYFSNQYHYrjOQfTG+a+nwZ4Z47onyuo088E9sj7pVTdou09zdgzrDcjhMZbL27ojzaGwzMSdSpkHYDkOfpZHZ7jCXVtHPGHVJBsJAQ222+efLn1rVSsxcaOjXM7Q8X+jxZUBpZDoiQ/WkI2z+qoBZj0ANfXF+PxW4AclpH+CFN3f8Asr0HqxwB1NVv2s7VGEySSPH9LMZ0pqGm3jJHlTIy8jErk43OCdKLUSlRaELIp3kcW0BLVCWEYbW5+vKTmRvc5JHzZ+WBSoNf37StqboMADoMk49TzO5yTneva5jpNalKUJFKUoBSlKAVucJh1SqAcMSAnP4yQowQdsE6vsrTrtdkG/ncS9C4P7IYj8apklti32RfHHdJR7stW3gCIqLsqAKPkBislaPDeJ+M02B5YpPDB9SB5j8snArer5aSafJ9ZFprgUpSoLClK0OJcVEayhSpljiMgVs7qM7+/LG3tUxi5OkVlJRVs+7HiqSMybrIhIaNtmGOo9QRg5HrW5X3Z9jJZ9bXEUYUpG0ZSTLa98sjAKyeUqN+eBzxWpPwy5h+Ai4QfUchJB8n+F/7wB966Zae+Y/D6nFHWRupfH6GwGHry5+3zpUZt/ESa5uFjmUKYzLC64JTTgsnQshUnYkEEipHBMrqGUgqwyCOorPLheOr+/Q6MOeOW68vuz7r5ljyMZIPQjof8/lX1SsTY5ttxbzmKYaJB1+q68gynpnlg8jtvW/wvtNJYMLcCJraUt4fjOUETYy0YYKwCtuQCNjkdRWpxfh3iqCuBIm6MQCM/osDsVbkQdvuqKXPGCYWhdSWUao1OZGV48sdXlxhdOGBzs2r4Tt6mjbUt+P3r+0eTrUnHZl/5f8ATJ1ZtbRbx2XD13yNd9rUHnlUZCB9gFbV724ZsK13DGDsEtEMjnbYCWTKrt10j5iqNvmZJWXWDoZgDGfLz+pjGB8q1pZmYksxYsSSSSSSdyTnmfevb3M8LYiwOKd4SRBhaJhpPjmZi8rct2kORvk4wzY/VqB3d48ranOT/wB/eTzJO5O5yd6wUqpYUpShIpSlAKUpQClKUArp8AudEoYDLqVZBnGohhlQMHJIJ9OXXlXMpUNJqmSm07RaPYhwYpcdZi2/PzIhzsTz3rvXNysal3YKq8yf+/wqCdiOMlWw58r6YySfhIGIyd+RHkzgAYUVYvZWwW4v5GkGUslQop5eM+o6yOpVVwPTVnnXhajA/Gd9Op7uDUqOnTXVcGnEbhxqSyuWToxVEJHqEdw34V829+rsU8yyL8UcilHX5o2+PflU84v2ntrYgTSqrEZ04Zmx6lUBIHudq0uLcKt+JQK8UiF1yYbiMglG9MjmvRkP76q8MWulepSOsmnzTIxWvBwmGa+tlniWVXWZMMOR0h1Ox6FT95ryxuGbUsi6JYmKSp6OOo9VIwwPoa3eAIX4lCBygilkf21ARp95LfdWWJSjkrtf8HXqJRlhvydfyWGBWpfcMWTfk3r6/Otyte/vUiQtJIkS/puQAD/eIz8q6Fd8HlM4Y4U+rSRjY4PQ496iXEeFtaMzxqfBJJkiA3jPV4wOa9WUfMdRUuNleTr5b6EQvykgg85X9V2kZB8wNqccEFnaa5HciPADu2p3YnYMzEZyd9yAADyArR1L2XzZEZOD3R4IxFKGUMpDKwyCDkEexr6qLXnaSKKYtB5YmJ1I7BBI2QC0KYzH1JL6UODyPOQcP4lHOmqNsjqORU+jDpXHm088XL6Hr6fVQzcLr2Nmol224JrAkU4DEB/QNjCOf+gn3X0wehbcbMc7wzkY1+STl5W3QN+IDeowehPZubcOjI3wsCD8jtUwctPNS+2hkUdTjcftMpCldHjsGmTfOrcSZG3iKzK2Dk5zgN03YjGAK51fRp2rPmGq4YpSlSBSlKAUr0KfSmKA8pWSe2ZDh1ZT6MCD9xrHQClKUApSvVXJA9aAyWpbUNO5OduhGN8+2Ktvul40VuHjlY6riNANQ3Dx6wF1cn1JqIYHfwyOYya9sOG6CGI1IdRJP1gm4GB0LYO5OcDYVtojqqsFVWYa10nTpZRrwrEeXK5OOjopHoZyaZzxtsvGTjyfobinDRNFIgOhnAxIoGpWUhkb30sAcH0xUOt2urfiEBe3iiW5ZoppIZAY52CM6uISA0bjScnfYkb7GvOx/eDLMUikhklzt40S7r5io+kxjaJtsnDHnyFTxowSCQCVOQSM4OMbemxI+2vGaljbjI61U+UQjtPwGeTiKNbBF8a2PiPIGKAo4C/BzbDkAZGR8qkHZrs2tojZYySykGSUjGogYAC/VVRyX58ya7Na9hfJNGJI2DI2cMOuGKnH2g1m36Gluqs+r69WGJ5XOEjRnY+igEn8BWj2W7ICcLe38ayTyjVHDINSW0R3VFQ7a8YLORnOw5b63bkfzCf0AQt/YEiF/wDkDVKOOdpo7XwdSSOLiRY1MSagud9Tnkqgb59M+hrt0kVTkcudvoQ+8KWHE5YYIJWjuIEn8G3j1BJA7xsQowqBgFJ5AlfU1Vfbjjc80jG6DwmNWKQNlPBJ1qnkK+djjUZRtyAK4q4ezHaKGfiEs2ve8Xw7QaSddvbl9cmcYAaRnxnmFB61wf8A8gbiL6NChCmfLsMgkrFoZSSV3AMhjxnYsF9DXUscVLd5mG91tPz2TXQ4fxySIrgnybAg4YDfbVjzDJzpYEfjXOpWjSaphNp2iS3PaUSjxJNBkVCgUofP5gRrGNBXDPuCDk5ABANSbsr2kEgCNq050ozb4OCREzcmbAOlubAeoNVpW1YX5jJ6q4wy+oznb0IO4I3B+2ufLp4Ths+Hob4tTPHk33ff1O/26tSJ5CAunUjE7Zy6EY9SPyTH0BPvUWrscb4t4oP5VpCWGTp0gqilUJzvq8z5xtv93HrTFFxgovyRnlkpzcl0bFKUrUzFKUoC1+zXZ6O5Nn4msLPFPO6K7IhZHSNUVEIVVVdPIZOBvtU3j7CWK8rWLn1BO/ruai/YWcGOxZSdKzXkQzz0spkXODzwoqxqsjgySd9Sj+9jhMcFwFjAjRlR1jQAJkh1dsZ2P5OPkN989MwOrW77LYFoXOc+EwGMbkSpzyf0ZDyyeXTNVTVWdeJ3FClKUNBW7YQsuJgQgRhpOd2ceYBQNz0yeQyMncA5uH8KJZSQGJ3ETahlcKQzkYwhz0OTjbGQa713aAFNXmkldQzYA8q+YhVGyKAuABW2PDKavyFWZ7mLRbMv6MRH3LVjcC7rYdCNdSNcbKwQDRGNsjIHmbHuce1V5xX8zJ66G/dXnFbm5nijUzyyFjEiIX0J5sKBpXCjmNz9tba3FlnxjdJLk1TS6ovHh97bBvo8LwhoxnwYyvlXlnQvLpTjvHI7WIyPk74VV3LNgnA+QBYnoATVLd0XFccQjDaQXEqbYXOpAwGlQAADEdwOb71b/Huzn0l0bxCqhSjrpDakLo7BTnyM2gKWwfKSNs187PHGE6k+DojNyjaPO1VxKsaLHFJIJH0y+EMsE0kkKSQE1nCeIdlBJ54rP2Y4Wba0ihbSGRTqC/CGZmchfYFiB7AV1TvXJ7StIIQI1kYNIol8EZk8Lcv4eSPMcBc521E9KzT3JQ9SzVe0dJ0V1IOGVwQRsQQdiPcVwD2ScqIHvLhrNRgWvlGV6I0wHiPHjbSTy2zW/wBmLNorSGN1CMq7oDnRkkhM9dIIXPtWzf8AE44AGlOhCcaz8KnbGo/VzyBO3uNslKUG1FhpSVyIbx/s/fQTq3CT4MbqxkQOqoJCRusbqwXIAzpAyQKinH+7XiNxmSX8rKcamNyGLYz9Vo1HXYagB95q5YpA4DKQynkVOQfkRtXzdXKxqXkZUUc2chQPtO1ax1M4qijxRfJ+VuLcIkt3KSKyspwQwwQcZwR8twRkEbitGp53q9ooru41RE6VVFU6fzgBkYuc7hfMAu2+WOwxmB16UG3FNnI0k+BSlKuQKUpQClKUApSlAWx3dTfkUDjDR3cEi4GPLLC8Q5/2D9tWoKo7u5lC+IQwOkW8jDGMFb2MHpv5HJz71eIqyOHMqkV13y2oaGFjnC+MNiBvoRxnPT8nyqmKvvvWslksMsSoSRTkDOMhk5fN6oSofU6MD9gCutwnhZLZKZOAQG+EA8mfqR1C/W2PLns8Js2C+VtLkBwVyHVtTBPNzQDT4mVxkMPQV3Bphjzu3VmJGWJ5sSTuftrow4N/tS6G6VmS1tggO5ZmOWZtyx9Sax3lh4hU6mXRn4cDntz6Vmt59ahgCAwyAeePekk2Co/SJH4E/wCVepUdteRc5fFLdIo8hTlyFL/E2Dz3O+42+2sTXkjomkDzvFoCZyja/IGIOxIUkcjtyrNxE+LJoBwIxz/XI2+4H8a5DyCSaLTuzRorqW21KNIXBxtpRDoyd9vYefqJOL9np0KM97LcW+jXCS7eRkfludLBioPTK6h+HWv0/BOrqGUhlYAgjqCMg/aK/NttNyPkTQwGsAcxjw3Y6WIRRobIVdQV8DO9TbsrxNLYxS20MgWBNPEMYIVCQBITnDkNlwVz5NXIV5Gow+IrXVG2GdXZJuMRRXouzPICYZfotta+Jp/KkrH40iKwLnW+VzsFXPWuzwiOSyufoE0jTIY/EtZn+J0GA8bnqyEg56q3tXVvOFQTgGWKKUEbF0V9vYkcvlXB4x2TSIRTWVuizW8qyBEwutN1kQZOkEqTjONwK5fFhKGyqNNklLdZKq5fEby1mWS2kmhzKpRo/ETVgjHw5zmuDxaWV4zLxCQWdoP/AE8cmZJPaSVNzn+ji5+pqo+1naOF3IgtoolQ4jj8NMIo5tJj85I3LBJVRkYLHKxiwb31Jnko1OPWlxZzOgLoYm0OUGkatyp8oAAdBqAPv6HHJbi8pJLOWJBGXAbGRjbUDpPuMEcxvXl5xJpfi9EHNjsoIGNTHA8x25DpgbVqV6aXc4z6kkLEliSTzJOSfmTXzSlWApSlAKUpQClKUApSlASvsF5nkiUEvLBcIvu5jV4wPfVGfwq+OH8RWaPxFzg/ECpUq31lYMAQQT1r828InlUSGJihjXxdS7MCp0ZDDcbSEc8HPypd8YmcflZJJGbrI7MR8JGNR/eKlOjDJi3suzvA45bfRJIjLE8jGPTFqBLESKdwOmM5z0qkeHWJYhtOQWwo2wXGDuDzUAgn2IHWtq14Y0w8WPTiKNfGbAUJl2jBwB5ttJJUHr1rt8ItwFDA5AGiM6QuUBJ1EDqxyeZPIZOM1rix+LOjTHj2qjZtbIISclmb4mPNjnOT/wB8q0OImIOqNoUHzMSMbdFB9zz9h7116Fc16zgttI3owR30Z5Oh/vCtS8vArl85EMZPP6zEAD8PxqadkeCxPaI7Qo/iPI2WjDc5HHMj2qvbpQIQVXmXkbSvQMQurGPKGdB8j9lcEdY8m5V+H7/kPhHStoERF1kZPmYk4yTuTUX4lOcx4XToTCsPrDW5DZ9ckj+7Uu4fwWKThU0ixZeKQEyFfOIwY35nIXyMR6bVB7mRicMWOjygMSSoBO2/LG+1c886y8JVRWXkSHhV6bliD4S3CAujsQgkwPPG5JA843+eTtqZjsdnePxxTmOMzLbTaBLDq80kflLxZB3wdQUjSzKSDu2KiNeqxByDgjkR0rCS3JoqfoO17VQ8OHgTM7QaRJaSqrSeJbkZCkqOcfw5P1SlcvjffKigiCPScbPOR1BIKxRks2cdSoyRkjNcHs4k3ELb6A8OGjk8RZXUhbUZbxEZSSWDD4UJBOo8gqmuH2t7u5La4MUalxoMiuqnBiX42YZJDIcZC5yCDt183T4kvZy/iX7rv7/Nd78jdzlVrocntD2ukuXLM7uxBGt9OynTtGgGIRkHdfMQcEnfMfr7mhKHDDf94O4IPUEbg1929qz8tlBALHOlc5xkjlyO3M42zXppJcIwMNKnfC+6K7nQOE0DGQZm8MvsNlTSzLvnBbGdjgcqw8N7s57hZGijkZVLL5jHHh1JBUaifFK4wcaRnkap4sO5bbLsQqldi07MSyy+EgLMThQqks2NORo+rgNvrKgYIzmpJxnuqmtoWmkwFOAAr+IyE8hIFjGrUcKCh2JGcipc4p02Qk3yQOlKVcgUpSgFKUoBSlKAzWqgtuceV8fPQ2Bt6nA+2pV3izkyp6TRW8v2+AIz1/U9KitmV8RNedOpdWBk6cjOBkZOOmRUr7av/N7I/wBJaRA/OMuP/fQgxdjZdUN6mB/5OU/PEkR336ZNSPgHY/xIRI8s8YfzRxh18sR+AMSu5xvkY+VRXsdYPJKke4jn1hz+lGpjZgD7lVU/OrfC42GwFZyyOP4WbY43yyNP2LjUZNxcADmS6Y/FK43EbJIx+SnuJSfhAiRw39k4TV/dzU0vLMOQcAnoW8wT3VTtqrLDaqucDdviY7s3zb/sVCz5F+Z/E02o63dwmnhVrjf8kT9pdz+81Tjdk55baOSMGVXiU4XTqjYFiQFOMgnG4OfY1Y3Zvj81jbpbSWskyw5CywOjalLMwzGxDA746itaafhjuXfh97GzEltMUqAk8yRFLg/dXLjcscpcdRJKSSOd3a3aIbmyun0CeNVXxR4WvAeLCh8b+Ho257VwOM90d4hYogkwRujqQw3y3nZWUnY6cHmd+QqVTXPAxgyWsw3wC8M53PTzE1ntb3gb/Das+Dg/zad8H32NTvkpOUU+fT6kbVVNr4lQ33Z+WE6ZAEbJAR/KxH6Q1YBHyJNT3sH3WyS4lmBSM4IYrhzg5/JBvhBwPyjD1wN9VTOx45w2JswWUgYdY7FwfvKjFdmz7c2znEhktmJ8oukMOv8Ass3lPyzn2pkzZNvEWiIxhfLOtZ8NSGLw4VEagHGBnzH6xycuc7kk5PrUL7XXt5brHPJCshtJNaz2+cGM+WRJYmJZAyH4gWAIGcYqdJcBxmNlfbbDAj71zUbvOL3zXAtIoLYSyRNIrvLIyaFYK2UWMHO/I4B9elcuJSlKqs3m0kVj3g8GtnniNrJqWZNQjQM/g5bWRoXJRW1s4TGQ2ejbTLsh2OgsoVurwJF4YBRHIxFnHmkOPPM3/Lsqis/Ym4ns5H4aYJ5pIlWUDKIApADgM7AMmvdCufK+DgggdRe1Toqpe2VykvULCJYyQcgo6MwPQ+xrqyLLt2pOu/cwi4Xdnv8A4uleYeBZ3M0Hhkl9Aiy5ZdJTx2XUunV94r57E3WGuYnR4ZDcSzLFIMN4TlTqBGVYaywypODzr6l7xbZT50uU92gYVxb/ALaeLcwTW8PlhEo1zyxQAs6qACHfV4YxqJxzAArBYpvjaaucVzZ98B7T2NnJdJKwike7uPP4TnWviHA1op1Y326Vye8fvDglt/CgOtWYFnZGCkoQwjUOMt5tOrbAG31hXxP2GsWKSzcYtxMoycMgAcs8jaWWVW2d2wTvy9MVHrrsPZiQ+FfNfyk58OGB5NZPV5FcKPc6/feu1aZKW5nM8/FFe0qby92194RUWp1Fs7GLyjfbVqZjsF2BA5864l72Ukt1Jug8LZAVdKvq555OCPuroMlKL6M4dK272x8MANqEhO6MhUhCAytknfUDyrUoWFKUoBSlKA+oh5h8x++prx+6V7a3hiljZ0injdc76RcoygbbE6AwzjIB+VQ+wbEqEFQQ6nLjUo8w3ZcHI9Rg5q+uxXG7VbKBPGhR1QB0Z0VxIPj1AkHOrO5586IzyT2roV92GZbUs9wpiDoFWRkkVc63LAswxkjQdtsAdQama9o7U8riH/iL/GpeeKw4yZY8eviL/GtGfi9jnzzWmf1pIs/iarLHbuysNU0q2nCXjdueU8P/ABU/jWVeJRHlLEflIp/zrdl43wvrLZn/AITfuzWlJxzg3U2Z/wByp/dGar4Xqaf5T/SZVnU8mU/Ig/urJiuRccb4D1Fqf7MB/wAkFR/gvEbRr5niiKa28KBY1wujGS7b5DNudxsBtVZY6V2a48+91VHd7WIjQokhwjzwKxLacDxBnzdNgd66MNnYRKEj4hJEo5Kl9hR8gWIrJPbq40uquvoyhh9x2rncB4fCq31wYoiEdlUFFwBFEM4GMDzFqnE/Irnx7ubOiY4vq8XkHzuLd/8ArWvie11jB4urKfqutm4+7TUe4BwyNfoqmOMlrQsSUUknVCdzjc+Y1CO3tosV24jCqrYOlQBglEJ2Hqd/vq6nboxempXf7FhydhoWOfplsD6pFDGfvhda2rXsbGuf51bsTzYxRu37byFvszVHxvpIIxkEEZAP4HY/bWzJxWRn1nRkjH5uPH7IXH4Vcjw5fqLpk7CRuQTdIcAgEKNh1H5zl7V4vdlAf9vn/dQn/qDVSjXzH9Hf9RP9NY/HPt9w/hSyPDl+r9i9k7trYc3z/ubQf/BWQ9hLUcpiv2Ww/wDhqhRcH2/ZX+FZV4g4/R/4af5rSyPCfcvJuxlr1un/AG4F/dHWeLs5aKNP0uYj0+maR9yFRVBT3JcgnGR6Kq/goArNFxN15aOed44z+9aWPBfcvn/wrYNzYv8A2ruU/ulqO38VvwzxnEcZCvHLFuCzoZGR4w7ZP5uQjBP1M9c1Wd1wqeUq6xM5dUJ8OPbJBx5Y1wNh6dKwX8fkTygMoAOlcAqVVlJ6l/i1benPoslYn5s+uMcQeQqHJJCru3PGhQoGPqhdOOp3J54HOrYu48aNzkoMgjGkglMe+yg9OftWvUGwpSlCRSlKAzWdtrYDkObH0Ubk++B067DmakfaTsfLbmOSdlCSqG0jLPGgCjDDHTUiav0jWPu/4b415Gn1Sy6vNjyL+UYFfrA6APbIrrd7PEy92yZOIwqY2wcASNvzzqcDHLyj0FCCJzoXVdMeC5LYVW2QbADOcjZt+e25OKw3HkVUB5gM2Bg5I2BJAOykeo3z1q1ez9qIOEXDpjVcExo2AmR5bdTz8uTrY5PMkmqluZNTsQMAk4Gc4Gdhk88DagPBM36R+817FdOuNLMMHIwxGD7Y5VjpQkknZjs2eIy6PE0MEY6iudRUqMbY3wwyT6VIuwVprmL4IWJWJU7hZpNKtgkk50xAnOCCcdBXC7Bcf+jTq7HKx68IF3YvGV2IHVkiXBPM5A+I1ZXAeGmGLDAeJIzSSY5eIxyQPYcvsrObpF8atnSFcYErwKV/rTpK/wBsspA/BhXRv5tMUjfoxufuUmvjilsI+FwRH/8AUj+3XFn9xqMfmy+XyRoWuDeuByt7dEPzdtQx7BU/GoD3jxH6SWK/ExAb1xFb7fZnP96rAlPh3ynpcQsp/txnUP8Aldh9lVf23lLX02ejkfd5c/co+4VEOoydDhUpStjEUpSgFKUoBSlKAtvuUkzHcZJOGi59BiTl7bVwezmbfiwUkqpuCFXBwwYyw6htjYnHPmDzxXV7lX3uF6FYz8sPKP8AOuL2l/IcXkc5P5YFMEeU64pjkc8YY+m59jQg1O8yx0X0rY+N85yN8oj7Lz5s2/WolVjd89kBco+fjRcDB3wZATnlthfvHpVc0JFKUoBSlKAtLue4b+UaQjGiPqgU5kbAw3N10Q5HQajjmSYb2i4h416zByAZnfzfCpLkggb/AFAm+OmOQBqwuxUbWvCrmXcP+UxqGCCiaACPaQMKrqPhU0kju8Unhw6Y2ZgcJyiQFttwdO3oNwQDQgsPtjmHg9vHp1FghZTnfEbyMTj9bBqn6trvOmafwYLU+M0ccjMsX5Q6SYo9wucbZqERd3d+yBxbkBhkBnjVuo3RnDLy6gUYI5SpM/dtfj/YD7JYT+6SvD3c3/8AQf4kX+ugOh3dcJEkgcqNMZ1k8yW+FFPpg6298L6CrPqBWUN/ZQs/gqqqi6w/hsoChEBVopNQ8uWIIO+fXNb/ABLj99bvonigiznTIfEZGx1DITj7cVjNO7N8clVHd7RH+bSDq4CD++yp/wC6tztzcrEltqzpF0mQoLHCpI2wG53UVDba+kuLi2D3McitcRZihAC4BLkk5LNjT1qSd5M5H0UL8TSvj5+GVz9mvNIP2G0J/jSIxxXtaZJoWS2l0QSnzHGpmKMpVV9MHc74xyFcLikHjyPJOvg6pCwBiYgAgDDTJ02zy2OcczUj4fGC7npGfCT2AALH5ljufYVv1yPO10R0rCn1K/uezOI9anIxs6ESId+pGGjAHXDb88VwpIypIOxFWPxGJbciWPCFnVWQbCQEgcuQYZzkehzWuvYb6cXeKRY0jYBGZSVbIJcKV6K3LbHmYZ8oFdOHK59Tny41Ar6lWCO56X+sRfsv/CvD3PTf1iL9l/4V0HPZX9KsA9z0v9Yi/Zf+FB3PTf1iL9l/4UFlf0qwP5Hpv6xD+y/8K8/kfm/rEP3P/Cgs3O5y7HjugLfmDnOMZEoby43Oz9eprW7ybRRxB2JwxjDjJAGBAw69S0QA9eQ3rv8AZXsmthxCJUkaQTQz5LIEIK+FtszZG+fvr57y+zhuLhCCFK27tk53EbZIGOpEnX0qfIHne3blreCQad1YEkDliOUYJGx8jcscyOpqoauPtzfwtw23DsrOREyx6t2HhEMdjkABiSfkOtU5UMClKUJFKUoCbQd4+LRbUxDQGGpwSGdRIJCMHIBY7Z359akcnenZTR6ZopjqzqjKJIvP1LjPQ/CN/vqpqUIotWz7xuHRDEUEkYPRIYlz90ldtu8KwH/qAfcRTf5x1R9KCi7v5RbD+n/w5f8ART+UWw/p/wDDl/0VSNKCi573t5w+SN4zOcSIyn8lLyII/Q961T22j/mMcpKTREJMX0hNOhonOrVuNSg8uhqoqJQUXVc8TsvpVo6SW+BK5eRCvl/IuFDMOWWYYz6V525lgmuLNTdJEqidzIGQ6TiMLnORucjeqq4RzP8AZk//AJPWrZ/m5Pkv/UtPQdCzLfhlquQvFkwWLHeDmTk7ketZJbKzVSz8VLBQSRHLECfkEUkn2G9VTXhqnhx7Ivvl3ZaNnxfg6HOrxG/SlSaQ/ZqUgfYBXYTvC4eAAJsAcgIpQAPYBKpOlXKF2/yjWH9P/hS/6K9/lFsP6f8Awpf9FUjSgou4d4lh/T/4Uv8AklB3iWGf/Mfb4U3/ANdUjSgoue+7zbGPGl3lyN/DjYafY+Lo/DNax72bP9G4/wCGn/21UNKCi1ZO8m1M8U6iU+AJAyMEUlXUDKechsFVyNjv7HGj2r7yhL4cluuhkEigyaHLBwqkGMZAAxnzE5ONiM1XAoaA2X4i5BAIUNswRVTUMg4OgDIyOta1KUJFKUoBSlKA/9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103"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775" y="1970314"/>
            <a:ext cx="3743938"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AutoShape 9" descr="data:image/jpeg;base64,/9j/4AAQSkZJRgABAQAAAQABAAD/2wCEAAkGBxQTEhUUEhMVFRQXGBwYGRgXGBwcGBwdFxgYGBgaGxkcHCggGBwlIBgcITEiJSkrLi4uHB8zODMsNygtLiwBCgoKDg0OGBAQGywmICQuLCwsLCwsLC8sLSwsLCwsLCwsLC0sLCwtLSwsLCwsLCwsMiwsLCwsLCwsLCwsLCwsLP/AABEIALcBEwMBIgACEQEDEQH/xAAbAAABBQEBAAAAAAAAAAAAAAACAAEDBAYFB//EADwQAAECAwUFBwIGAgIBBQAAAAEAAgMRIQQFMUFRBhJhcZETIjKBodHwscEUQlJi4fEjcgczkhVTgrLS/8QAGgEAAgMBAQAAAAAAAAAAAAAAAAECAwUEBv/EADIRAAIBAgQEAwcFAAMAAAAAAAABAgMRBBIhMQVBUfATIoEyYXGRscHRFCNCoeEVM1L/2gAMAwEAAhEDEQA/AHFke7xPPJtB7qdlmaPy1xnirjWUAUsOGOauzMrUEiu1uindDopBBkjAokSIezmjDTop9xHueSAIN0hSMZRTBlFK2HRAEO4iDFO2Ep2NQBW7E0ViFBVkQeiOG1AEMJvVTNAmk5RuiSzkgCRwUc9VWfbROUyT+2qdvaO/Ju/7V9ApZXzI51yLIZnohfaGjEifzJC2xz8TnHhgPRBaLZAgDvOAOJAxPliUPKtyUY1Ju0UTw4jneBp5milbZnEd58hwoOqy1u2yAmILMKbzuPBcC3X5Giza6ITh3QZBVuslsaNHhFap7bt30RvLTb7LDlvvaXDIHeK5to21ht/64TnDUkNCy8C6LRFI3IT/APZw3W1PHLkutZdiYpEnvY0HGUyVB1JyOxYHBUfbld/H8FsbeNzgupo4eYqtFc19Q7Q0uhzpKYMpidQsxaNg5h27FmTk4UnznNdzZi4BZWuBcXOdKZlIUpTNEXO+pz4qOC8O9J+b1+53STJODqh3uKAqwyxy0ZfOacUxKByZruAQBI3XgnxQsd6zRTSAOdNUwOoKGWPyic4VPSqADDeaJzhJVosdrRU64mU/5Vb/ANRGDWudxGHXBSUWyLkkXp8UlzjGi5NYOZKSeRiz+5mXDUfZYKZrB0UrWzSJEO50RNapmsrJTshoGV2w+ElM2z1qp2wlMyGgRX7IKRsNWGQtETojG0cQmlcG0hmQc0TWfCoTGJ8DCeJoE7YEV3icB/r7lSy9SGfpqTRCG4kAKv8Ajh+UOPIU6lGyxtGImdXV+uClcwJeVD8z9xSeYjtGjMYn2Qsu8fmJdzNOitEAAkmQ1JkuFbtqITJiH/kdw8IkMz5JOdvcW0sLOq7RTffyO52bWjICVVx7ftTBhzDZxCP0y3epWQvG94scnfdnRraDhhj1Vi6NmY8YhxHZt/U6c5cBn6Kl1G9jYp8Np0o5q8vTv7Ct+0UWNSZY00kz7nNVrvuqPGcSyG4z/N+WvFbu69k4EORI33D9WH/jgu+1oAkBIDoEZG9wlxKlSWWhHv6mQu/Y2Y/zvlWZDMeHePRaCw3LAheCG2eZNSeMyujNM4qSikZ9XGVqvtS06DvFBl9EwTkoRTj8CkcoznHqo4toawTeQ0anBVr0tToTC5kMvOQEvWuHJY2LZrXajNzS0ZT7rVFux14fCqp5pSSid637VQ2kiGN/jgOMtVxo+10RxO6GNHCumudVYs2xuBiRK6N+xPsurZ9mrMyvZhx1cScsZEyB5KPnZ2Z8DS2Tk+/QyD9oI7nSMV/CVPXFRtiR3Gbu2cDgZGZxot/OFClRjeQRC2l3ga486D1UlRkyD4rSjpGmu/gjAB8dmHajgZjPVWTtPHhyIiAjQ18qia27oMR/icBOsm+6jNzwn+OG1x1Ir1T8O3MX/JRn7VJGdsG3gLgIkLEeJuHmMQtJZ4rojQ5sRoaf0+oquLeWyTJThHd/afD5HJcG7rxi2R+7ukCdWOoMciTU5pKbjyE8JSxEXKk9em3f0N4yxCk+/nNxrOqsskOHAZKpYrU2MwPZUOqDPnMHQqeYlX6/RTbbM3JldrEgiD4P5SVbf1SQI44ZmpGw9EnODZzIHsoWW8GjGuceA+6ai3sJyS3LYh6UTgDNQwhFeKSZ6mvorEK65+Ml3PBSyrmyOZvZCFqYM58G1UwL3eFkgcC70orcGzNbKTQDyVhjMkrxWyHlk92c8Xc81fEpo0SFfVWINia3ACev9q8Wyrqhd/KTmxqCRFuqJxlgpHRNFzLzvRkETiHHACrjyChcshByeWKuy1vYLPXztNDgzaz/ACP0GA5n2WcvraSJGmGnchZjM6TPsqdkut72CK8iFCaJl7pyP+o/NPooOfQ2aHDIwWeu/Tv6IO8b8iRjJ5oTRgMhpKWePor107LRooa53+Js8x3iJz8OXmpNmb2szYzGNhkl1BFeRPIYflHJeiNbPFKMVLVssxeMnh7U6cMvvf4/Jx7s2cgwJFrAXfqdU+zfJdns+EkYaiadVaklsYc6kpu8ndgNCRpqiM0MgggM3mklJec7T3/Hh2shsRwYyVMjQGolUGtVGUsurOnC4aWIk4xfK56OeCB01x7kv9saFvykagtFSCDlrqivK9ezaXObuNGbs+AAxPBTSurnPKLU8ltdrI6bnU0UUW0tE6y4Z9FxbrvSHapgRDPNkt1w4ymTLjPNdeHZmt8LfdNZeopxqReVq3xI32guluMPM0CH8M8+N55Np6nJXCDl/CYGWPz59081tiGS+7IodkY2obWtTjXKasSGiB5GH2Ttck23uSSS2JW0QOcKpCeZTOGkkhgby5d/XW2NDnLvtq324/yumZf1imDhmk1cnTqSpyUo7mH2RvIw4pguPdeTIaOArhykVtXt5/PVYPaSAYVpdJxEyHtJOHw/ZbSx2ntIbH5uAPuoQ6HdxCKllrR/l9STe1nPySTz+TH3KdWGacuFdzRVwLj+4z6K/DgjISVmHZCrkKBLLgm23uJRS2IYNn1U7IakDKo2tUSREGcUUkf3UUR6QBEhQOdyQviSEyRICZOiwm0u1W+XQ7OSGzIL9RoNBxSbS3OnDYWpXlaPq+h2doNpmwiWQ5OiZz8LffksRE7W0xO7vPeeHyQGis3Pc8W0Ok0SZMbzyPQYTK9Dum6YcBu6xtTi44u5qFnM1pToYCOWOs+9/wAHAuPZFrN19ok9+TfyjPzKm23sW9ZTu4MLTLLGWGi1GGCqXzYxFgRWEYsPWUx6hTcVaxmxxdSdeNSb2a9DxuD3d0zALTMHOeOPkvVdkb7Edknf9rRMjUYTH3GS81dZQZSxr8AVqyWrsoge1264d4GecqiXlJc8JOLPSY7Cwr09d1sz2AnolMLhXLtIy0M7jSXjFo+oJyXR3YrpzIYOFT1wC7FG6ueOqXhJxa1LLn8Zc6KvEtrcu8dGifrgh/BtBm4lx/dX0wUodSQEkeVEPM/cQCJFODQ0auqeiwv/ACDcbiRHBcabr5DlKmmIXoU1lNrL8ZuOgMIcXUdSjeHP6c1CpK6O7h8ZqvFx169LGU2Wv38G+KN2bHCYE6B2vDQqvet5vtDi95qMBWQ5BceK2s6DjNbrYO62PYYryC4OI3T4RnPGv8rni3LQ9FXVHDXr5dQdirkf2gjvG6BvBs8XTpOowW3BIEkT2yw+eSTj5j3XRGOVHmsTiJV555BM5zTCutaJg7+/VRA6qRzkjx6e6TXDETSL+A6apnuFJCuCACI5889fumyNJfdA9xkKp2vlhggQ++Pnyije4efNCSJKNzwgDK7dAThOmMCM55SyXS2Ujk2ds8iRjMyx14rl7av/AOsD91Dlhn8wTbKW9ogEVc7fJk0cBMaKEU3PQ0qsl+ijd8/yazeGiS534mJkwS4mqStysys67Rr2wQicxWezTESyVdywrBuiTiiin+FWiREDGc5V4j5TJNBU/wBqR76rCbW35vkwYZkxpk8zxOMp6BJuyOjC4aWInlj6+4qbSbSGMezg/wDWDUzlvV/+vBDs3sw+MQ+ISyFTm7lw4o9lrg7ciI8SggzH7iDgDoJVOa377WxolQUoB6SkoQg5u7NXF4yGEh4FHR833z+gcCytY0MYA1oEgBwyRtHH7KobW93gYQNXH7ImWRzv+x55NoOuK6Mltzz7qOTutSaLaGM8TgPmijNrLvBDJGrqD1ViFZmNNGjp91NJK8UK0nzseR3lZHsjRGOO7Jx3ZaGoryVu1XE0wGWiE2f/ALgxkRQkVwK6W3tnlHDv1sy1bj6ELo7D2jeY+GQaSdWX5hX6Lnv5mj08qjjhoV1q1a9/k/7MZYrY+G9r2OLSDQiXQ6zmvR7hvxtoaRUPb4mn6jULg7UbPSDosEH9zROn7m6cgFlLDaHwzvto4YEUnT1okm4PUnVpUsfSzx0fejPXXtpmhA1wXDuDaFtobuupFFJZHiPbJdgK5O55yrSnSk4zWpyNqrXEhWdzoQmZyJzAOJCwl13ZFtBkygnVxFB554leoUIrhxQMAaJAADQCSi4XZ14fHeBTcYx16nm209zNs5hgVBaZkj809BhjTHFaTYKzuZBeXCQc7u44AAH5wWjiQg4ScA4aEAg46poYaJNEqUyw5SohQs7jq4+VSh4clr1JS8pgeBQg/JInCuKsM8ada51SaDhOnz2Sc6WPz2Q72GiAHJ+fBRJxmCPtPBBEiNArTiqT7yH5AX5GVMaYpqLexFyS3LznaqB8QNmSBh9FUeYjv0tHU+yj/Ct/MSZVqc+WSllS3ZHM3siV96twbN3Liq7o0V2A3RStCVMHAeEDyQF2s8Mii6WyDLJ7sxW17/8AMxpJeQ2dTq6kwMBQFaDZKFu2cEAiZJ0zlksftDEES0xCJkA7uFDu0W6umziHBY0To0Ya4mY5zVKk3Js1sTTjTw0I21ff3Oj8xKdQh/BJSMw3xVeNGklaLQBiRLiuNHvMTk3edyFPM4JRi3sDkluXIkVV3HOYH8qs58V2TWDqfYJC7x+dznT1NOmCnlS3ZHM3sjl7SbQMs7DJ3+V0w0SnXU5SE/VYa5rviWqLugd0mbnHQzxGs1c2ntTXx3SA3W9xspflAmZDU/ZbXZW6xCgA/mid508p4DpJVNqUtEbqhLB4XM35pdO+X1LFnu+TQC47rcG4ASplirjLK0YNAUm6Z5FEPnmrHJsw8qvcRnNFlh8wScNJ9UxakSESc5fPokDSqDf15T99UXyqQGc28sYdADgKsdOmjiAdaVBWa2OtRh2gAiQd3TXWrcOI+TW/vSB2sNzNQQMsePNeUQHmGZh0ntOU8WyzlhRVT0kmeg4dLxcNOi+7/wCnrhcOHwrH7UbNg70WCJU7zAPVvstTCtAe1rhUObMT4iaIGStcVJGPQrzw880fVHkMF+64VLSKjUEaHLzW6uDaMRAGRSA/I4B32mn2j2bbEDnwgBElOWG8R9DRYOOHMduumCMsM5AV8lTrBm83Rx9P3r5r/D1unmhcJA6rF3NtXu7jItW4BwxbSkxUuHKq2EO0BwBBBBlUYSV0ZJmDiMNOhK0vmEZ+SJlcqhBEjNbiRzzVV1qn4A4zlUUHU8lNRbOVySLrTP8AjP8AlROjBuNFVLYhNSG5yz6pfhm0J7x/dVOyW7FdvZBG3CfcG/5U81GWxTmGjQVOGqs7wy+eyiLvlTinmS2QZW92Rw7I2sxvH93spaDh5fUSQg8+PTNC9wmZj76pNt7jUUtiV7qacq/MFViTkk58ssONOmSB0Q5fWYr5YJDGLhjP30K59720woT3DkMMTgrReTwKxW2FvL39mDRni03j89VCTsjpwlHxaqXLmULlsna2hrSSazdyFSvR/oNJrN7F2WTHRCJFxkOQx6/YLSngUoKyLuIVc9XKuWgJPPqUkjPLDySUzgNQ6ytn3puP7jNHuaCSMjihrNDk3uCilsDu9UFribjHOP5QT0BIU5bxXK2piFtkiy/TLAGeAIIKi9i2jHNUjHq0eeXLA7aPDY7Bzpk0rIEuBE/lF6s1vKS842BDjahhIMJB1wHX+V6XVV0tjV41P96Mei+ot1P2eic0zQl6sMYTzwQHgjLc1GZVpI86Y1ogBOQOH9JOPz6IXP0r8mgBDnNeY3/A7G0xGgDdJ3gT++v3kvSzgfdYn/kGBWG/KrT9RXqoVFdGnwqrlrZeqO1spaw+A0SkWEtwlTEehXYcRnT4Oi852W2hgwHPESJIOFMTVpPqZroW/b1gB7KG5xyLu6NRjUhSi9NSGLw03iJKmr31095r7THYxrnOdINEyT7Zrzvaa/odoeBDhyOAeR3nTIEt3GWK5N731abSf8jpQ5+BlB55mUvqu/sVss5rhHjAiXga7HmdOSTak7I6KVD9JB1antclf7LczlubFgndcwz1NMVauW94kFwAeezM5sFOM2nIr0m8LAyM3ciCbSPMcQcisFftwPgGYG9DyOmOMhMId4u8S6hiKeKjkrb9OXoba6o0GI0OYd6WO9Ug6EFdAsGFeFSvLrrtboT95j5H6jiM5fZbm5r+ZG7pkx+G66UjXFpAryUlUzbnBiuHuj5oax+h2cu788sihcfhTDy+YJgeikcAyF41+v3TuTb8tJoERxWupoFC84c1M+JP57YKq4pgJ7zgJywUIx/lG4qvbLW2G0vcRIdeWNeSQ0m3ZFW/Lw7BhI8Ro3WevEBYGxWV8eNu7zt5x7xA8y45KW9r0fHiTIpg0cNFr9mrqEBhJA7R1XcNBhxVXtM2opYOjd+0+/6OxZ2BjQ0CTQJDyRk6T8/dCXH2/lRvJ5EK0xW7u7ETxTpjGbm4eiSLMV0bdoSciRONMuaiMjaOSoX/AAi6zxR+wnoJroNHNJ0OYkagiUvgQTpyyyUujPNtgifxUpfld7/OS9MDV5Xdc7NbO9gx+6aZYcMj6r1MS5Kuk9LGtxqP7sZrZoZwz+UQOOiln7KGJF3akjDNWGMM52fzr5ICVUiXgCe7N09MFEIkV2EmDqfZTyPmQzrlqWzEAxVOLeDJyBLjo0T/AKTfgpyLiX6zNOikZDAwkAZ6CvJPyoPM/cVxGiO8LQ0cceiy23NzxYsLe3yWs7xbLqRyWyeZYlQWyBvsc0mhBB8xyUZO6si7Dy8OpGb1t1PF4VkruzFTKo8s+JWss2wTiAXRGt1lM+uGnqs3EhbjyCJyJB1MqE8F6ncVt7Szw3UqJHmKGc81zwSb1PR8Qr1KEIuloipdWzUCDIhu84fmcQT5ZBdnfklPmmcNFekkecqVJ1Hebuxy5DEaHAjyIl15pDVM9tMxJMgY2/tmSN6JBk4Cu5pIzm2nosq+07hnUEGeNaL1sAD589Fjdt7g3h2sFnePiDc/3fY6qqcOaNvA4/M1Tq+j/I+y+1faFsKNIE0a7M8DxWwnivPdkdmnmK2LEYQxlQTSZGFPmC9C3q0UqbbWpx8RjSjVtT9elwXO09VHzRuwUEV/KSsM8RMwq5HzFG48lTtloaxpLyA0Zn5igaTbsiWLGDAXOIDQJknhxWCvy+u2dQdwYA9Jmijv/aDtnd0kMbgMZk6+2SiuC7HxXB7mSYKjewJ5aVVTvJ2Rq0IU8NHxKj16d8zr7M3PM9vElLFoy58lp4ltY38w5f0qgspIk9xloKD+lIyztZKTJSzVyjGKMyviKleeZ6Am3vdRsPzPyaruhPMt59NAJdVcfEmoy8jRPPbZFOS+7IvwjP0g8zVJFMHVJLPLqGSPQ9JkiwRDyQRY4bUkDmoFlyQASTHVUjeE/A0uyngOpSEOI4d47nBtfVSyPmQzrlqYf/kGwhkQRcGxM9HAAVHGf1Xe2VvztbO2TS97O66QpSgMzwkrd73EyNCcwzc6U2uOIdkfdef3Depsdp3Xghs92IPPHjL7lUvLCV+puU8+NwmT+UNurR6SXRXaM4Ynrkom2VuJm46mqtMjhwBaZg4GYkQcEz3GeiuzvkYnhrn/AGM2QwAHAU4hCXV+c1G48UD3qBIkDxxkgMp/wkenP1mo3YSnOSYBuf5yUYpwQzPzkUt5AHmu1tjDLS/NrjvjKW9Kfqu7/wAf2r/HEhnFrp+Tpz9R6qt/yBC3TDiy/b9/dc3Yy1StLRPxM3elW58JKnaZ6GX7+B+C+h6QExbjKnyaDqma6WqvPPEks8UjKvWpUYdKSff4eaACEQcEIPz7oSPnzBA58q0HzVAiV7hoPJBvH5wVSJeTRQd46NE1FEjxHeFu7/tXHgp5GRc0WXRpEz51CpRLewZzMsG1Kgjwce0cTIZmQWcvK/mM7sBoJB8WXLjzSbhHctpUatZ2gjp3rfzYQqN0kUBNT5DBYy9ba+O4GI4yPhAwGo4lQ774r5SLnOOGeOpWruHZwQzvxRvOxDTg33Kqc3LbQ1VQo4SOao7y72OZs/s2SQ+KBuHBpEidJ6fdbIsAIAkB6D2RjDFQx2idaKSVjNrVpVXd7dCNzpYkJ3vz4/P7TE6TMuCifGOYPmmUkkRw4KB7pUUb4lVGXfJoAIxAko9/gkmB6Z2L3Yv3dQ33OadljaKy3udeisghAWjRGdiyLmFvCSW9TFBORS3woEhFwKx+2tyF847B3gJOAFSBOo4hapzjLX6f2gPyaTV1Yvw9eVCanE842c2nMB3ZRieyJoTi3+J9F6A2K1zQWOm04EGY6rKbX7L784sEDeNS0ZnUeyy103zFssSXe3Z95jicc5A+EqtNx0ZrVsNTxkfFo6S5rvtnqfGU/NA481zbuvqFHA3CA4/lJkafXyXRcfp5K1MxZ05QdpKzGaa5zQl0lHyTBxlJMgHvTzQGnLNMHVTb+dDqmBwtt7KYlldITLCHYZA1pnIErzm7Lb2cWG79Lm9AcgvXrYwPYW1G8JcarG3bsOyG7fixA5oM2gUFNZ9JKmcG5Kxr4LGU6dGUKj+HqbWG7OpnVO5/FUG3i2cmAu0pIU4pyIrhXdYOpXTkfMxXNci6YrczLngq7rc0eGb/APUT9VGywNnMkvP7lKw7uEh6I8qDzMBr4jpSDWDjU4IPwYd43F3P2UlqjtZ3nOa0fOKz9t2qhNmIc4jhUHAdc0Opb3FlPDTqPRN9/I71AKU+i416bRQoYO64veMgaeZWQvW/YsahfJh/K376qld13xYpIYDLMnAeapdRvY1KXDowWaq/Qv3nfD43icd39IoOmaiu244kd05FjNTmOA+60t2bNshyc877vQeWa7LicD7JKF9x1cfCmslFepVu66YcGjWiebjiaK1SRliNU40pRREy4TViRlTnKbvJkkOcvZBHExPFDOnFJpCZEic7GuSCMc800RoFAoJ0/tAAxjJRh3Eo3uooxLRIAmvbqU6QHAFJMR6kHJmlJA+IFAkLeSMT11QbyEiec/4QA7nckJNMVG5yB7tEAJxrouHfez0KPMy3In6h9xmuw8qF7/NDVyynVnTlmg7M8xvW5I9mdvEd0Gj25/8A5U917XxoQk49o0ZOx8ivRIss1m742fs7+8ZQ3aiXqM1X4b/iaseJUqscuIj69/Yax7aQX+OcM8ajqF2rNeEN9WPaeRXnVr2fiB3+IdoOUlybRY47Se0a5kuFeqn5o+0ReFwtX/ok+/jY9fiWhrakyVaLeQPgaXcRh1XlEK1xGzk9xOu8Z0VuDtBaBhEd6YdE1VguRU+EV3/JI9Jd2rswwcJE+qeFYmmrpu4uM/Recu2ktNR2noJ+VEL79tExOK/rL+0/H6AuC1ObX9npwc0Sy9Aqse8oTB3ojOU5rzKJeER9Xue4cyhgWdzyd1rzxAP1Ch4ly+PCVHWcjd2rayCyct5xGkgPVca1bWRXzEPdaJefrgubD2etDwO5IauK69j2OaDOJE8mj6ovJjyYKjq3d/MzVqtkV/icXc5n0krV33FHiSIEmkCpp0GJWzsFzwoXgYJ64mvNXp8aaJ+H1KqnE0lalHv4HCsOysNlX993HDyGa7DIQaJNaANAptwHhwUf1U0kjOqVp1HeTCmPNC46S+6HeM5AoDOZNAgqCnJRlyKITKhUVfJMA3HNRuPCSYO4oHP0QA0UzExkcFUUr3a6KhHtgbTE8E0m9hNpbljmBxQhwGclUEWI7ws3eaOHYSfG4mWSeW27IZ77IkdGbr6pKRt3tl4Qkjyh5j1Fz5fRC5+vomSVRaC481FvazSSQAHaCeqDtUySAK8a1AYrnPvbem2GCTPE0CZJdFOCcbs56lSSkkhNhRHeJ+7wb7oodmY2spnU1SSVbm9ixQXMsk8JcsEDmDQFJJRLNitFuyC7xQmH/wCIVV2zlnOMJo5TSSSsiyNaotpP5gP2Ys0h/jHkSD9UR2fgAD/GJdfqUkkZUS/UVf8A0/myxAu2C0Atht/8VNIDASHAJJJpFUpyluxSGCaoBoEkkyJW3jNDMnNJJAByIKjTpIAMwsNQhJy4JJIAheConEzxSSQDKdotrWmpM1D2r3eEADIk/ZJJXOKSuUZm5WGbZS7xuJOgR/h2gUASSVbk2WKCQTTRP0SSUSQ4HEpJJIGf/9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106"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362200"/>
            <a:ext cx="3893279" cy="259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3632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838200"/>
            <a:ext cx="7024744" cy="1143000"/>
          </a:xfrm>
        </p:spPr>
        <p:txBody>
          <a:bodyPr/>
          <a:lstStyle/>
          <a:p>
            <a:r>
              <a:rPr lang="en-US" dirty="0" smtClean="0"/>
              <a:t>I am here to help, but…</a:t>
            </a:r>
            <a:endParaRPr lang="en-US" dirty="0"/>
          </a:p>
        </p:txBody>
      </p:sp>
      <p:sp>
        <p:nvSpPr>
          <p:cNvPr id="3" name="Content Placeholder 2"/>
          <p:cNvSpPr>
            <a:spLocks noGrp="1"/>
          </p:cNvSpPr>
          <p:nvPr>
            <p:ph idx="1"/>
          </p:nvPr>
        </p:nvSpPr>
        <p:spPr>
          <a:xfrm>
            <a:off x="1043493" y="2323652"/>
            <a:ext cx="2766508" cy="3508977"/>
          </a:xfrm>
        </p:spPr>
        <p:txBody>
          <a:bodyPr/>
          <a:lstStyle/>
          <a:p>
            <a:r>
              <a:rPr lang="en-US" dirty="0" smtClean="0"/>
              <a:t>You have to carry your own weight! </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2335667"/>
            <a:ext cx="3662362" cy="3662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528165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4419600"/>
            <a:ext cx="6777317" cy="3508977"/>
          </a:xfrm>
        </p:spPr>
        <p:txBody>
          <a:bodyPr/>
          <a:lstStyle/>
          <a:p>
            <a:r>
              <a:rPr lang="en-US" dirty="0" smtClean="0"/>
              <a:t>1) First, talk to me! Let’s work together!</a:t>
            </a:r>
          </a:p>
          <a:p>
            <a:r>
              <a:rPr lang="en-US" dirty="0" smtClean="0"/>
              <a:t>2) If I can’t fix it, talk to Dr. Marcus Johnson</a:t>
            </a:r>
          </a:p>
          <a:p>
            <a:pPr marL="68580" indent="0">
              <a:buNone/>
            </a:pPr>
            <a:r>
              <a:rPr lang="en-US" dirty="0">
                <a:hlinkClick r:id="rId2"/>
              </a:rPr>
              <a:t>http://cech.uc.edu/education/employees.html?eid=johns3m2</a:t>
            </a:r>
            <a:endParaRPr lang="en-US" dirty="0"/>
          </a:p>
        </p:txBody>
      </p:sp>
      <p:pic>
        <p:nvPicPr>
          <p:cNvPr id="3074" name="Picture 2" descr="https://i.chzbgr.com/maxW500/6529658112/h8EF4666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420460"/>
            <a:ext cx="4762500" cy="3752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07479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KWL chart/curiosities </a:t>
            </a:r>
          </a:p>
        </p:txBody>
      </p:sp>
      <p:sp>
        <p:nvSpPr>
          <p:cNvPr id="3" name="Content Placeholder 2"/>
          <p:cNvSpPr>
            <a:spLocks noGrp="1"/>
          </p:cNvSpPr>
          <p:nvPr>
            <p:ph idx="1"/>
          </p:nvPr>
        </p:nvSpPr>
        <p:spPr/>
        <p:txBody>
          <a:bodyPr/>
          <a:lstStyle/>
          <a:p>
            <a:r>
              <a:rPr lang="en-US" dirty="0" smtClean="0"/>
              <a:t>K-What you already </a:t>
            </a:r>
            <a:r>
              <a:rPr lang="en-US" b="1" dirty="0"/>
              <a:t>know</a:t>
            </a:r>
            <a:r>
              <a:rPr lang="en-US" dirty="0"/>
              <a:t> about Pre-adolescent psych</a:t>
            </a:r>
          </a:p>
          <a:p>
            <a:r>
              <a:rPr lang="en-US" dirty="0" smtClean="0"/>
              <a:t>W-What you </a:t>
            </a:r>
            <a:r>
              <a:rPr lang="en-US" b="1" dirty="0"/>
              <a:t>w</a:t>
            </a:r>
            <a:r>
              <a:rPr lang="en-US" b="1" dirty="0" smtClean="0"/>
              <a:t>ant</a:t>
            </a:r>
            <a:r>
              <a:rPr lang="en-US" dirty="0" smtClean="0"/>
              <a:t> </a:t>
            </a:r>
            <a:r>
              <a:rPr lang="en-US" dirty="0"/>
              <a:t>to know about PAP</a:t>
            </a:r>
          </a:p>
          <a:p>
            <a:r>
              <a:rPr lang="en-US" dirty="0" smtClean="0"/>
              <a:t>L-What you </a:t>
            </a:r>
            <a:r>
              <a:rPr lang="en-US" b="1" dirty="0" smtClean="0"/>
              <a:t>learned</a:t>
            </a:r>
            <a:r>
              <a:rPr lang="en-US" dirty="0" smtClean="0"/>
              <a:t> (revisit </a:t>
            </a:r>
            <a:r>
              <a:rPr lang="en-US" dirty="0"/>
              <a:t>this </a:t>
            </a:r>
            <a:r>
              <a:rPr lang="en-US" dirty="0" smtClean="0"/>
              <a:t>later in semester)</a:t>
            </a:r>
            <a:endParaRPr lang="en-US" dirty="0"/>
          </a:p>
          <a:p>
            <a:endParaRPr lang="en-US" dirty="0"/>
          </a:p>
        </p:txBody>
      </p:sp>
    </p:spTree>
    <p:extLst>
      <p:ext uri="{BB962C8B-B14F-4D97-AF65-F5344CB8AC3E}">
        <p14:creationId xmlns:p14="http://schemas.microsoft.com/office/powerpoint/2010/main" val="17569975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0"/>
            <a:ext cx="5638800" cy="1447800"/>
          </a:xfrm>
        </p:spPr>
        <p:txBody>
          <a:bodyPr>
            <a:normAutofit/>
          </a:bodyPr>
          <a:lstStyle/>
          <a:p>
            <a:r>
              <a:rPr lang="en-US" dirty="0"/>
              <a:t>K-What you already </a:t>
            </a:r>
            <a:r>
              <a:rPr lang="en-US" b="1" dirty="0"/>
              <a:t>know</a:t>
            </a:r>
            <a:r>
              <a:rPr lang="en-US" dirty="0"/>
              <a:t> </a:t>
            </a:r>
            <a:r>
              <a:rPr lang="en-US" dirty="0" smtClean="0"/>
              <a:t>about PAP</a:t>
            </a:r>
            <a:endParaRPr lang="en-US" dirty="0"/>
          </a:p>
        </p:txBody>
      </p:sp>
      <p:sp>
        <p:nvSpPr>
          <p:cNvPr id="3" name="Content Placeholder 2"/>
          <p:cNvSpPr>
            <a:spLocks noGrp="1"/>
          </p:cNvSpPr>
          <p:nvPr>
            <p:ph idx="1"/>
          </p:nvPr>
        </p:nvSpPr>
        <p:spPr>
          <a:xfrm>
            <a:off x="914400" y="2286000"/>
            <a:ext cx="6777317" cy="3508977"/>
          </a:xfrm>
        </p:spPr>
        <p:txBody>
          <a:bodyPr/>
          <a:lstStyle/>
          <a:p>
            <a:r>
              <a:rPr lang="en-US" dirty="0" smtClean="0"/>
              <a:t>Individually:</a:t>
            </a:r>
          </a:p>
          <a:p>
            <a:pPr lvl="1"/>
            <a:r>
              <a:rPr lang="en-US" dirty="0" smtClean="0"/>
              <a:t>Draft a list of what you already know</a:t>
            </a:r>
          </a:p>
          <a:p>
            <a:pPr lvl="1"/>
            <a:r>
              <a:rPr lang="en-US" dirty="0" smtClean="0"/>
              <a:t>(You will turn this in to Jennifer after activity)</a:t>
            </a:r>
          </a:p>
          <a:p>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8400" y="609600"/>
            <a:ext cx="2320150" cy="22138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36622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0"/>
            <a:ext cx="5638800" cy="1447800"/>
          </a:xfrm>
        </p:spPr>
        <p:txBody>
          <a:bodyPr>
            <a:normAutofit/>
          </a:bodyPr>
          <a:lstStyle/>
          <a:p>
            <a:r>
              <a:rPr lang="en-US" dirty="0"/>
              <a:t>W-What you </a:t>
            </a:r>
            <a:r>
              <a:rPr lang="en-US" b="1" dirty="0"/>
              <a:t>want</a:t>
            </a:r>
            <a:r>
              <a:rPr lang="en-US" dirty="0"/>
              <a:t> to know about </a:t>
            </a:r>
            <a:r>
              <a:rPr lang="en-US" dirty="0" smtClean="0"/>
              <a:t>PAP</a:t>
            </a:r>
            <a:endParaRPr lang="en-US" dirty="0"/>
          </a:p>
        </p:txBody>
      </p:sp>
      <p:sp>
        <p:nvSpPr>
          <p:cNvPr id="3" name="Content Placeholder 2"/>
          <p:cNvSpPr>
            <a:spLocks noGrp="1"/>
          </p:cNvSpPr>
          <p:nvPr>
            <p:ph idx="1"/>
          </p:nvPr>
        </p:nvSpPr>
        <p:spPr>
          <a:xfrm>
            <a:off x="914400" y="2286000"/>
            <a:ext cx="6777317" cy="3508977"/>
          </a:xfrm>
        </p:spPr>
        <p:txBody>
          <a:bodyPr/>
          <a:lstStyle/>
          <a:p>
            <a:r>
              <a:rPr lang="en-US" dirty="0" smtClean="0"/>
              <a:t>Individually:</a:t>
            </a:r>
          </a:p>
          <a:p>
            <a:pPr lvl="1"/>
            <a:r>
              <a:rPr lang="en-US" dirty="0"/>
              <a:t>Write 3 things you want to know about PAP</a:t>
            </a:r>
          </a:p>
          <a:p>
            <a:pPr lvl="1"/>
            <a:r>
              <a:rPr lang="en-US" dirty="0"/>
              <a:t>(</a:t>
            </a:r>
            <a:r>
              <a:rPr lang="en-US" i="1" dirty="0"/>
              <a:t>add this to your wiki via the template later</a:t>
            </a:r>
            <a:r>
              <a:rPr lang="en-US" dirty="0"/>
              <a:t>)</a:t>
            </a:r>
          </a:p>
          <a:p>
            <a:pPr marL="68580" indent="0">
              <a:buNone/>
            </a:pPr>
            <a:endParaRPr lang="en-US" dirty="0" smtClean="0"/>
          </a:p>
          <a:p>
            <a:r>
              <a:rPr lang="en-US" dirty="0" smtClean="0"/>
              <a:t>As a class:</a:t>
            </a:r>
          </a:p>
          <a:p>
            <a:pPr lvl="1"/>
            <a:r>
              <a:rPr lang="en-US" dirty="0" smtClean="0"/>
              <a:t>Introduce yourself</a:t>
            </a:r>
          </a:p>
          <a:p>
            <a:pPr lvl="1"/>
            <a:r>
              <a:rPr lang="en-US" dirty="0" smtClean="0"/>
              <a:t>Say at least one thing you’d like to know more about</a:t>
            </a:r>
          </a:p>
          <a:p>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8400" y="609600"/>
            <a:ext cx="2320150" cy="22138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893931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Course Description</a:t>
            </a:r>
            <a:endParaRPr lang="en-US" dirty="0"/>
          </a:p>
        </p:txBody>
      </p:sp>
      <p:sp>
        <p:nvSpPr>
          <p:cNvPr id="3" name="Content Placeholder 2"/>
          <p:cNvSpPr>
            <a:spLocks noGrp="1"/>
          </p:cNvSpPr>
          <p:nvPr>
            <p:ph idx="1"/>
          </p:nvPr>
        </p:nvSpPr>
        <p:spPr/>
        <p:txBody>
          <a:bodyPr/>
          <a:lstStyle/>
          <a:p>
            <a:r>
              <a:rPr lang="en-US" dirty="0" smtClean="0"/>
              <a:t>An </a:t>
            </a:r>
            <a:r>
              <a:rPr lang="en-US" dirty="0"/>
              <a:t>examination of the factors involved in the physical, behavioral, social-emotional, cultural, cognitive, and personality development of children between the ages of 6-12.  The influences of the family, the community, peers, and the work experience will also be discussed.</a:t>
            </a:r>
          </a:p>
          <a:p>
            <a:endParaRPr lang="en-US" dirty="0"/>
          </a:p>
        </p:txBody>
      </p:sp>
    </p:spTree>
    <p:extLst>
      <p:ext uri="{BB962C8B-B14F-4D97-AF65-F5344CB8AC3E}">
        <p14:creationId xmlns:p14="http://schemas.microsoft.com/office/powerpoint/2010/main" val="36126689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a:t>Text </a:t>
            </a:r>
            <a:r>
              <a:rPr lang="en-US" dirty="0" smtClean="0"/>
              <a:t>&amp; Beyond (Required)</a:t>
            </a:r>
            <a:endParaRPr lang="en-US" dirty="0"/>
          </a:p>
        </p:txBody>
      </p:sp>
      <p:sp>
        <p:nvSpPr>
          <p:cNvPr id="3" name="Content Placeholder 2"/>
          <p:cNvSpPr>
            <a:spLocks noGrp="1"/>
          </p:cNvSpPr>
          <p:nvPr>
            <p:ph idx="1"/>
          </p:nvPr>
        </p:nvSpPr>
        <p:spPr/>
        <p:txBody>
          <a:bodyPr/>
          <a:lstStyle/>
          <a:p>
            <a:r>
              <a:rPr lang="en-US" dirty="0" err="1" smtClean="0"/>
              <a:t>Berk</a:t>
            </a:r>
            <a:r>
              <a:rPr lang="en-US" dirty="0"/>
              <a:t>, L., (2014).  Exploring Lifespan Development 2nd Edition.  </a:t>
            </a:r>
            <a:r>
              <a:rPr lang="en-US" dirty="0" err="1"/>
              <a:t>Allyn</a:t>
            </a:r>
            <a:r>
              <a:rPr lang="en-US" dirty="0"/>
              <a:t> &amp; Bacon Publishing:  Boston</a:t>
            </a:r>
            <a:r>
              <a:rPr lang="en-US" dirty="0" smtClean="0"/>
              <a:t>.</a:t>
            </a:r>
          </a:p>
          <a:p>
            <a:r>
              <a:rPr lang="en-US" dirty="0" smtClean="0"/>
              <a:t>Sign up for wiki page: </a:t>
            </a:r>
            <a:r>
              <a:rPr lang="en-US" u="sng" dirty="0">
                <a:hlinkClick r:id="rId2"/>
              </a:rPr>
              <a:t>http://edst2003f13.wikispaces.com/</a:t>
            </a:r>
            <a:endParaRPr lang="en-US" dirty="0"/>
          </a:p>
          <a:p>
            <a:endParaRPr lang="en-US" dirty="0"/>
          </a:p>
        </p:txBody>
      </p:sp>
    </p:spTree>
    <p:extLst>
      <p:ext uri="{BB962C8B-B14F-4D97-AF65-F5344CB8AC3E}">
        <p14:creationId xmlns:p14="http://schemas.microsoft.com/office/powerpoint/2010/main" val="27980988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Course </a:t>
            </a:r>
            <a:r>
              <a:rPr lang="en-US" b="1" dirty="0" smtClean="0"/>
              <a:t>Objectives</a:t>
            </a:r>
            <a:endParaRPr lang="en-US" dirty="0"/>
          </a:p>
        </p:txBody>
      </p:sp>
      <p:sp>
        <p:nvSpPr>
          <p:cNvPr id="3" name="Content Placeholder 2"/>
          <p:cNvSpPr>
            <a:spLocks noGrp="1"/>
          </p:cNvSpPr>
          <p:nvPr>
            <p:ph idx="1"/>
          </p:nvPr>
        </p:nvSpPr>
        <p:spPr/>
        <p:txBody>
          <a:bodyPr>
            <a:normAutofit fontScale="85000" lnSpcReduction="20000"/>
          </a:bodyPr>
          <a:lstStyle/>
          <a:p>
            <a:pPr lvl="0" fontAlgn="base"/>
            <a:r>
              <a:rPr lang="en-US" dirty="0" smtClean="0"/>
              <a:t>Understand </a:t>
            </a:r>
            <a:r>
              <a:rPr lang="en-US" dirty="0"/>
              <a:t>principles and selected theories associated with cognitive, social-emotional, language, personality, and physical development during preadolescence.</a:t>
            </a:r>
          </a:p>
          <a:p>
            <a:pPr lvl="0" fontAlgn="base"/>
            <a:r>
              <a:rPr lang="en-US" dirty="0"/>
              <a:t>Identify processes of development, significant milestones, and behavior which is common to preadolescent development.</a:t>
            </a:r>
          </a:p>
          <a:p>
            <a:pPr lvl="0" fontAlgn="base"/>
            <a:r>
              <a:rPr lang="en-US" dirty="0"/>
              <a:t>Understand variations in preadolescent development, specifically multi-cultural differences and developmental disruptions (e.g. divorce, bullying, </a:t>
            </a:r>
            <a:r>
              <a:rPr lang="en-US" dirty="0" err="1"/>
              <a:t>etc</a:t>
            </a:r>
            <a:r>
              <a:rPr lang="en-US" dirty="0"/>
              <a:t>)</a:t>
            </a:r>
          </a:p>
          <a:p>
            <a:pPr lvl="0" fontAlgn="base"/>
            <a:r>
              <a:rPr lang="en-US" dirty="0"/>
              <a:t>Define the integral role of the family in the development cycle</a:t>
            </a:r>
          </a:p>
          <a:p>
            <a:endParaRPr lang="en-US" dirty="0"/>
          </a:p>
        </p:txBody>
      </p:sp>
    </p:spTree>
    <p:extLst>
      <p:ext uri="{BB962C8B-B14F-4D97-AF65-F5344CB8AC3E}">
        <p14:creationId xmlns:p14="http://schemas.microsoft.com/office/powerpoint/2010/main" val="16083540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9938"/>
            <a:ext cx="7010400" cy="1668462"/>
          </a:xfrm>
        </p:spPr>
        <p:txBody>
          <a:bodyPr>
            <a:normAutofit/>
          </a:bodyPr>
          <a:lstStyle/>
          <a:p>
            <a:pPr algn="ctr"/>
            <a:r>
              <a:rPr lang="en-US" dirty="0" smtClean="0"/>
              <a:t>Physics and the Classroom:</a:t>
            </a:r>
            <a:br>
              <a:rPr lang="en-US" dirty="0" smtClean="0"/>
            </a:br>
            <a:r>
              <a:rPr lang="en-US" dirty="0" smtClean="0"/>
              <a:t>Required Textbook</a:t>
            </a:r>
            <a:endParaRPr lang="en-US" dirty="0"/>
          </a:p>
        </p:txBody>
      </p:sp>
      <p:sp>
        <p:nvSpPr>
          <p:cNvPr id="4" name="AutoShape 2" descr="data:image/jpeg;base64,/9j/4AAQSkZJRgABAQAAAQABAAD/2wCEAAkGBhQSERUSExQUFRQVGBwaGRUVGRwcHBodHBgYHB0dHhgcHSYfGhojHBgaHy8gJCcpLCwsFx8yNTAqNScrLCkBCQoKDgwOGg8PGiokHyUpLCwvLCwsLSwtLTMyLC0sLzAsLCksLCwvLCwpLywsLCwsLCwsMiwtLC0sLCwsLCwsLP/AABEIAMkAoAMBIgACEQEDEQH/xAAbAAACAwEBAQAAAAAAAAAAAAAEBQIDBgEHAP/EAEQQAAIBAgQCBwUFBgMIAwEAAAECAwARBBIhMQVBBhMiUWFxgTJCkaHBI1Kx0fAHFGJyguEkM/E0Q1Njc5KishU1kxb/xAAbAQACAwEBAQAAAAAAAAAAAAADBQIEBgEAB//EADMRAAEDAgMFBwMFAAMAAAAAAAEAAgMEERIhMQVBUWFxEyKBkbHB8DKh0RQjQuHxFWKy/9oADAMBAAIRAxEAPwCy5B51NXPfVch1PnXytratHZZS+aJznvrl/GvlroFRRFJCe+kWH4/JI4SOLMW9kZ7E2BP3bDQX3p8orJ8LjmhkWTqXJXMLFdLlWXXcEa3tzrmWfRSA06psuMxJLgYckpbMOsHMFhbTtXUEjLe4F6q/+Tmyo3Ui0hAT7UXa5IFltfUgi9raVTgcdiIw+aF3MhXOxFjlWOSOyWH2ZAcWK2y5bczXExUgGG/w8l8OV2PZYK5Y9nJcE3tqxAttULuvu3b+Wf3RcMdt+/1y+yvhx87sEWAlmBIHWWJsxU2BA94EW7xVZ4hMWC9QSSxQBZAbsACVFlIJAYH1qDcQnaaCZ4WLwgXNiM56x3zE29rtWvztfnQ/DZpIkjQwOyp1uawK5hLEkTAadk2UkHXfau3fa+XmuFkd7Z9UWMTMc4EN+rtnIlUgXFx2rWNwDseVCRcTdhdYyRdRcPzY2Ubbk6CrIJCsU0Yw03VyFLai4yhgLsYiNS3uhSLWB3oHhvSDqAbFbs0bEnLsjZiAGB1ba/Ku9oRfMbuHioGBjiMuN9fBHxcVZcxaFyEOV7PaxuRYnLvcEeho49KZQ4RcMo7ObKTmYjLmvcjbL2ttqURdI1MUsQjVhK0jsQ5vmZrx2tpZD3g3zNbLepNxmPrVkMbg9XkcZ11HUdVdex2Tz1zVWlDJhaT/ANW3cjxR42CI9z058+SaQ9PXBF4UC7Gzd5Gu1rDe1EYjjkDTpDIogMv+XOhvG57nW3ZP8QvvWSkUMbRq2U6qCcxsLAnMAAde4Un6Pz9ZDJC1yyWK33FtrdxB/GltRCyle19Mbcc7+easxl0rCJhfwXoXFMC8RAYaHUEG4Yd4OxFLS576ddGON9bCisFkjkGqtycbnvUn7wofjnChFaSMkxMSBfdWG6n6HnTCh2oyZ3ZSZP8Asen4Sms2e6MdpHm37hLQTXVbXnURUk3FOUpTh9z519Gt2A3J/Qrjtv51XDNZgaquuGkt1smYw4gHGwuj8ZLFCQskqhj5/wCtvHSo4OQPna6hIzbPfQ6X0O1rbnYUDJwtXxPXl4ypUCzEXUgdxrmMZJY5cMjKp5G4ynY7jTWsu2sm7PEJCX/yGH6Mxc2tu4EnitYaKHtcBYAz+LsX15Gwve3e4gDgjFx6MpaNhIF3y7jxtzFTxEo6vrVuwtm9Odu+hYpIcLBdmTOBbKpuT4aam59BQH7y8UeDPcCHW/IgaEfrYVF1ZUl2GF+IYsiQO93SSNBvAFxbVTZSUuDFMzCcJuAT3e8ADqdxJsb6JqcWpWJl7XWkKPM93hpvU8VNFGwR5UDHkT+tPE2pfxOZIBh8tiolvYEEgMrctxvXYuDg4h5maNkexBJGmlrfKvM2hLIRjeWMOLOwvrk3S2Q5XK9Js+KMdxge4YQRc20zdrfM+ARUOJjZHYsFCMQxPsi3PNzBoXEY+AKXEqMF1bXYd4B3PhRCSL1UgjEVw1rSEZL6anXUVmOknDJpUzyy4ZY4xokBuXN7DTvufSou2jM2Yt7TK4tkM8huw3z6he/46F0Ad2edjfM5Znfitl0KdcfmhKIrYhIY5FuocG7Aganu3HxrHP0JWOZxiMTHGoUOrttIC1rC5vffv2FabjmMEa4b/DwTdnKXlYZYyFXQnW19dOdtKHxHR4Y2UT42UJGBZMlokte/ZMl3fU7haXMqJT33uOd7nInXcPymDqSBndY3S3Hhnck+iWY7ocqKp/fYY0f2LrlDaX9rNqNRqe+kuO6NdVhUxXWhs7ZSpTUMCwIzXIIBU6861vTPg0cgwsImVI0uiuxDDZQua2ouF3tVOM6Ps+DGAzIs8EmbK7BQ6nMQynmpDbi+1TiqXBrXOdqc8hpny6Lr6WPE5rW6DLPU5c+qA4TgxBh4cV1oZC9wmSxV9QwBBsQQvrZe6mc/Q1klbFxOpzqz9TlNyCL73trcHbmO+vpOHoIsHgDLG0glDyZCCFUZmbW/O4UX3PKjeJ8fwiY1WkllEkQKBFUmPtb7DXlsfdFDfPIT3M/q3br5efFRbRwg3kyFgNd+/wAuCQfs/md5HQPlAJYAgnX6VuMBxmKZ5IDYhrq69zLpceNtb961nOGcK/d+KsVt1UyF1ItYd48NT86JwfAHjM0jFQesZ1Ktc5bk7DnblXJZWukxg2yBHVAdRObGQG3OIg9LBSxGHKOyHcG3n4+oqCjUVw4tpGu1jpYONmt9bGrEOor6BSTdtC151tn1Xzyqi7KZzBpdMyutdSIXF9q+J7VWZq8rthe6liuGRNq9rd7WHzJqMXDYwp6sKRzsR9DUeO8JOJjVAQLMrG4vsDp86swvDocMC5KobWzEhRbfv1rDN2lOYy4z94HJuEG/iAt4/ZlO2VrRB3CM3YiLeBKFwWAhckhLOpsRYaVHDyRSyMoUExkrfxGlc4BihLNiZFvkZkyk87Ai/rau4ebCRO9pVDliWBJ9q+vLvq9FtSVlQ5swcRZvdAvYkAnn5lUJtlQupmuhLQcTu8Ta4BIHLyCIx3D4gDKR7Kkkkdw76Hw2GgxChstzbmB8jfWieLzq+ElZCCpjaxGx0PfWWi4+yRxRQAFls0jbiw93y7z4jur0NbPNHKQ8gh3duB5HLzXKmjpqaSHEwEFvesTyzGfklfSjEZpjhFQRohub++eR/ltsKdcO6HRLCs0tkGXO9wBZeVn1sCLHNa9jpbQ07fhMOJeHEMlyu6HTMLaK3eAdfHyNY39onSrrnOGjb7ND9ow2dxy/lX8fIUu/Uy1bgxtwf5FMf0UVLeR2bf4j5wWhTooXVHVo4zlun2dxGDqMsZNlY6EvIWbwFUL0BYsZDiGmc+84J+YY0TFxfC4/DBJnCE2LIzFO0O5titUSdCVC58LM0bD2WVgRf+ZP7+VCinlheS5+B267bjzVqSnimaAxoeN9nWPkkmA6Mpi2kyTKHifKwyE31IBBvqCQaMxXDDjYmwilZZ8G1g57I6smxFzyQ/lVn7OMI0T4qNxZ1KBh43enPRKABsW/N8U4J8F2HxYmiVVU/tHkm+GxGm+3Dda6hS0bOzYGi17g67r8d6zsH7KCBdsQAf4U0+LML/CudL+jHUrCU1PWKoQKczsTcWHx+NZTi/FZMViC8pJuxAXkovoAOVq03EJeoOCILERkP1Za/wB29r7XqyI6kYXOfflYcOKXyS0hODBbgbn0TuboAWmeVnRbqAVUXs1tbtcD4XrmJ6DRxwuTbQM2a1rWF/pR/F8HhcaAjy2Ka5BIEYEge0h3P96WYnoW8MbiCWRlZSDGT7QtsLGx+FLW1DzYPfY8Le6YOo4g28bMQtqHZ+X4ROGlVsOpT2bKR8BeuqdaD4LiUbCBENiF2PeKJjO1bTYzv23s4FfP9rt/ca7iE9WO5qTLU41rjrer69ZKulksckPViRMwZWy31IG4HjQ+F4HEVByjamr4Jb3KirEg7hYVSoaJtIwsBuCb52VyurH1jw5wtYWyuu4Pq4UJLKg8dKT8BgQzTeywZ2YMuoIY3FO3w4IswBqqTJCpcgKANfy8zQxStinfUl2oz4Zf4iOq3SU7KbDk05Hfmh+PYqFYHhM0UbPGwUOwXUggaHlfnWG6MxdXGZHtzyqTocu7sR/ul/8AI6C9aT9yExM8y5mawVRvr7Kr3E9/IAmslxrHiWXqY8uS4zMuzW2Vf+Umw7z2u6s7GwvkeyMnvG58fnzVaHtAYmSSgANFhzt+PnBbfgHGYRCXeaNSzkks4zEWABYbKTbRRsLDvry2XCkTdWCjhW0ZCGVhfQ3HI91NuMSLHEEA1NUcEwVhnNNINmiCYhrr315KlPtMzwBzm2te3NbmXhGBfVZY4iwvkDqLX1tlba3dVnDxgeHq7fvClntfthmIGwWNPxPxrzvi+KDtlFWcOwA3IqvJs98p7HtXFvP8o7NoMiHbdk0O5fhbnopxRXlxWKdo4lmdciO6ghUBFyCfEfOhuB8Y6nHTREq0c8hdWQhgCTodDtyI3FhSNowBa1fcEAGLiP8AGNvC5+ldn2SyNr3E3BbpwsMvRcg2u+QsaBYh178bnP1T7E9D8FNIZkxKqGbMQkkZW+53N1q3jBwaNAVaKVutRXGcMchBW9gbADQ6c68zjjzMB3sB8TXoPEuFIuOhjVQFRNR5VU7B7bNdIbcEWarjviETb8U1l4BhJJHbr0YtoRnjNrabE3FXtxPCYCEqsgYi5EauHZm7gF0RdPIa71jMHAj9YzKDdz+NN8JwuLqMwUe8bj1qo+nOj3kjgpR17WEujjAPHP0QXR3As8Jk5sxa3mSdKewcqjwHD5YUHKwq2JNbeNavY5v2nULI7XzLT1WiqYWoips+lX1xfMtWAaVXepI1cUgulKyvEycTLYNaOPXwJ8fAAfCjuknFygESC7Nue4c6UcRxqwxhdCdBY++51C/yjR38Ao50l2jUHKFmpTKhpxI7G7Jo1Q/SXi5CdWlwzLqdiqMNfKSQf9qWHOstwaPUyHaruNTkDU3kkNyx3JO5ofHT9VCEG5otNTNpRnqMz1RaiodU/TkDkOQCGlJnmsNhTLiOKEaZRvaqeFw9XHnbc0AbzSeFWMRY3/s5Awh77fxau8PwpdrnatBHDYVPCYEKtRnmtVyKERNu7VU5pzM6zdFTO9D4Ca0hb7qu3wjauSPuapie0czf8sj1ZlX61QrH3YR84K/Rss8H5xQ3R7D58TAvfIvyIP0rbcSxYGLnlPuRkDzOlZzobF/iUc7IrN8jTHiiloppPvuq/X60oebutyR5dQguGYsdXZgdTv8AnT+FcuH/AKD+vnSNMDlQAa603e6x222FvUUCTM5LjU94YtkT0qESa+tVcLxwbsnQ0Th/rTzYoIY8nilO1LFzB1TwrrXMlTtrUstMrqFlTauTYgRoXPKruqpTxLDfvEghv2RqT5d/hQZ5hFGXFTjjc9wa0JbHISGnNs7myZthpck/wqvaPkO+sv1nXTZ9ciAhM251uWP8Tm5PoK0PS1wkQjTTMLAHcR8r+LkZj4BRSXBYFmCxpu9hc7C/M0loe841U2lrjonVU0xxili1Jsev9JC8nW4gt7qVQoM0+uiry/XfW9xmChwoXB4ZVfEt2pZ5BmyDvsdATyHjXOmGIVsHckGaAA5jbO0bdm5POzZT6mhM2kJXtu3Im99/LLgrTtnOjjJacwLD38Vh+KYvMci0y4Tw/KKA4JgSxznnT6SQKLU/p2Yj2r0gqZMA7FnivsVPYUqeW9XTNmqoRUSVxeeSHCwMGeqpk2NQxIy4Yn78ir6KCx+ZSiJVFUcdNlhj/hZz5u1h8kpbVCwHX+/ZM6U3JPL+vdMeicJyzSclUC/maZ8W/wArDx7F2aQjw2FXcBwGXAINmnkLei6Co8Z1xeUezEip621pMXXdfmftl6ojvqK5horug8R9TTjikStkW1iTv5Cg+FR5pdPdHzOlGYxbygW9lT86A7MrrRko4HhxQk7gA6/rzojDnbzovDLaFvHT5/2rmFwhFq1Oyhhp7neUj2gC6YAcE0vVqiqb60RFVsroVHEMV1cZa1zy86WwuIYWeT2mGZxfXLfRfN208ga7jcaskxHuRasR39w7zsB4mk3SDGGR+r+6cz2+/b2fJFsvnes/V3rJ207dN/ROaO1NE6pduyb1/pJsZ1uKmVR2pJWsAP1oAPkK1DRLhUUoA8mqwg7O9rNM3dGmoHhfm1S4HwnqSC+k0wIHfHELF28CdF/0NcxePGVpEUM+IPVYdD90aD+Vd3PkKVbSrO2lMUX0Cwy0NvbXwB5EONm0ZZGJZPrOfMX9/dZrjHFkwamMHrcS92d23zH3j/Db2VrPf/HTSfayEjOwGU7sDffuHZ2rYcN6IJF9pIeslY3LHYa+6Pr+FQ6SMsaxLzZy3/ap+rij0Ja+QNZnmLn8Ilc1zIi9+VhkPylAURrYUE7Zq48uY1Ykda0uxZDRYxrcGZ1XyrUhHV64c1aYrCiiPihOl4JWYSW8zYUBxV8+JYDUKQg/oAX8QafRuFJk/wCGC/8A2i4+dqWdDMJ1uMiDajNmb07RpLXkM8ASnFEbsJ8PJejYbDhJI4vdw8S38yLmslBKXeSX7zMfnp9Kf47iWTDYmcntSsVT10+FrVncFKFS21JmghoHziVO9zfinXR1bB27zYelHRPmdyddbfCocPTJCt+658zqat4Th7hf4j+JoLjqUQDRMpEyoo/W396uh5V3iA7YHcPx1roXWtfTNwQtB4JHMbyuKnfWquL4vq4ieZ0FXhNaTNN12INxeOLl947AerECh1c4giLyiwRGV4YN6BMRw0BYe3oxvzkP+WvjlF5D45as6G8NDkyvqqnn7znX8yaE41I00oiTtZSdR70hPaI8L2UeC1osJhDD9gupiS5t70kh38ha1IJH/pqfGcnyZ9B8sPHktDTRieoEbc448up3+5/1SePrWkbZpj1Qb7sKayN4XJI9RS2PExJ1mOkNkRDHAvcgsLgc2c7fwgd9MsWwUdVplKWZ9ssam5//AEa/oKxs2EfichJJTCoxEeX3jtcDu/C1Z6BgfcuNm7+nDqbW8+K0Ul26C53D36D1Q0XTl5LlUVFA3Opv+FKMZxF8RKCzEhR8Lnw8qaYroGwssUoKgMe2CNFvrcX3+tLuDYK4z95NvIaD8K2Gz2xP7sI5nj91ldpSTR96cngBu+yvw+Fo+LDW1q+OK1SNaZkQaFlHzFxUSKom7quNUO+tTdoos1S3jkuTDsOcjBfQdpvwUetX9Bl6uOec75RGniz/AJClPSaa8ix/cUX831PrbKPStH0VwGbqYjpclz67fIVlKw9rIRuJ+w/xaVg7KADfb7lT4/EfsohrlXMfM0JBB7IpvjHDzyuLWByjyGlTweFzN5CgFuSq4rmynJIQlu/Sm/ApgzgbW/0/Ol2IwhzADWwv9KL4SpUk7W1+Gg+dBZT43hvNWO1wglMsRJmkJ8TXwk19aGia5NWA6itbhsLJHivmrOOY3q0NvabQfWlgm6iEn3hY/wBbA5B/Sl382WpYtf3jGBd0j+ev1OnrRnSrAIEuz2yqz3W1v4mtzuQFHgtZbaNVH+oZE/TfZaTZ1NI6N8rNbENv6qHQnAAHrW3JyRjva1yf6R8zT7DYfK0khvqdP6RYfU+dee9Eenaq0fXm6xqVuoFgC2a5Uc+V+dq2PCeOrioJJRdYxKwDHmq8/U0p2490suMaadM8h5Z9bp1smIQxdmdfXifZCcUwBxBKNcR7uRpn7k8FFq+WILaNABkGgGwOwHzpVxfjuJm+xwcDgbdc65VA7wGt8TQPRrEdQ5zsW6w3Zjckt976VOg2ZNUtvewG75vVis2nDTPAIzOV93+Jtx9+qwshX2ntEnruf13Vn8PCFAUbAAD0o/pRi8+ISEezAuY/ztoPUa0CGra7Np2wx3G9YrbNSZpsPBWA1FjX2aoU0SMBRkktrQgNzqbDcnuA1PyvREy30pbxqbq4W737A8jq3y0/qqnUyFjCVepYw94alHD8O2Lxarzlf4An6L+Fem4ZljaedRZYl6uPzGn51jugGFymXE2/y0sv8z3A+VbHiK9Xh4oebHO369KzDO9ITuGXnmft6p1VO0Hj+Pv6JRDFZQOe/rvTThUdlLd5v+VLpH5Dcmwps0gSLyH+lHkCpRLmGfMzN3mw8h/em0kYSPW12PyFL+FweyPU0bxIXcD7o+Z1qdDHinxcApVLy2G3FUouldtb41xTbSrIUuRT5KxnkhuFZcPG2JlNkUGRifC4RR/EzH5CvNePY6fGCTiDsFXrBCqAnQZS2UD7qjfvLU//AGkdIzMxwuG1w8Fuscahn21O1haw7zfwoLiHDwnDcFESVeR3mtbfMQo9cq/OsLACD20n1OPkNfM7/BbiwDeyZo0eZ/1ZSEsxCqLuxsABr8t6984Fglhw0WH/AOGlrg7ncnbvrzroDB1U88zWOVVRW8XcL3b2BFPOkPSQ4PHKXuYJ0170dTlzAd1rXH1FVdoYql4hZuz6m3sFeo2CJnaP35dM7eqb9LOKLh8O5GhfsjnuNT6D8a894Xji8Ss+hN9eWlC9M+lJxM1kP2aaAjnrq3r9KTwcTYR9WNRtbnruBbv2p5sYOpY7PJz3JNtm1U4Bm7etXw+7AyHUyHNc92y/IfOjQlU4CMhBcWO5Hdfl6bUTWwjbZoWNldd5UctfWrtfNREJU2uay/SnFZpRGNoxb+ptT8rD0rUyyBFLnZQWPoNvXQetZDguBbE4lVb33ux8N2+VJtpyhjQ3xKdbMjuTJ4Bb/ozwzJBh4eb/AG0nkfZB9BV3GcXmlY8hoPwo7DTZVmxG1+wnkNNPSs884Y6G9KIwWMF9dT1P9WCJK7G4n5l8JV2GjvIByUX+NNJxmKpyvc+Q/vQfCI9C33jf8vlReEOZ2bu7I9N6BJLd10aKOzbcU64ZHrfl+WpoFyWct3m9NcOtoz5W9T/b8a5h8IL3NONnDBGXHeqlYMbg0bkEmHJ5UZh4bWo2PDDlXGAU1dL75IDYsOa8v6T5OsESBVMzdZIF0Fz7IIHcDtbdjVnTebLi4oWF0ghRdhuFBJ1t37Xqvo3h/wB74h1shuqsXJPcpJN/O1ZzinF2lnllILhzrfuve3gKyQbiktwHr/S1+LAzqfT+1oOicgZDqQJMTELnuUF7D1t8af8AT3gjYpE6sDOGuLmwynQ6/A+lY7oixebDxLfSV5G8BlUD8D8a9OxUmvlVCqJiqA5uuvt7JpSgSwFrtNPf3Xn8HQEIAZpfEhBoANScx/KkvBOrOK0Fl1yA6+W/O1bTjytJEVUgdZfM33Yxz8S7aAfQGvO1fqpQw90g03oZHh4fIeBtySavjYWmOPgRfmt+K+qMbhgGGxFx61KtvqsGV9Xxr4mvlFeXgj+kHB8AsXVy8TVS1iRFA8lwPHz/AAo/o90DghjSaLGq5xUZEPWQSIdWsTpe21ta8t4rjOtmJGq3sPIaD47+te09EOlmWPDKzzFMLhskiA2VnvYX17ShNBfutWUn/fksc/wFqWYYIgNEh6RYZsP/AIdrAx6GxuMx7u+kXDeBzYgkRIWt7TaBVHezkhVHma9AxXHcEQytBIOtDLmCoXXMGFwSe0xB57W3NKuHcZhCJBedEgkdlKpE4kDHQyRPoXXYHW19LUaQk7kvbG0O+rJCYbhMqyx4ZJIJXkHZySBlB10LgaGw/CmRhjSDB2AVnjZnPNiJGFz46WozDdMIxj1lVOrjLfaDq4z2QmVLWGYNmuTY7Wp7hukYVIBJqZMOCuVEsGzyAnS1tgNO7aqbosRsN6vRloBz+ZJVBhGkyxxjMxBNhbz8tq0eN6OWiGRO32PeH3O1ube1QR6TxjNlhILb3YW0UqNLab28h31b0hxq/u4sRcum1v8AgimYDxhaBYIP7dnOJus9NIVJF7WNjVU+JBtrrQM09AyYi5t40xbHdJ5KjCs9wKP92wuOxF9RGIx5u1j671mOi0Cy4mOKS5WU5DY2NyCB/wCVq0HSB+r4VGvPETlvSNfn2mrG4DHNDLHKls0bq4vtdSCL+GlZKFuNrid59Mls5jhIA3BE4fHPh5VaM2Zdr+Z3Fa3B9O0kXLKOrJ3Yarb8QeVZTiRzhJmAVpL6C1iLnW1+zbRbc7Xp10c4Bh5oo2kMiu0kykhhYCODrQchFzcnLa+tqm+CObUZ8V6OokhFgcuCPxfEJJsM7WCjVkUfdG1+85fgKxU+vjY716jxDo91UVxIj3JQAA+IF+QO118RvSTE9A4ftEixAYq8q3bQfZyooGWwLuVZtrAm1jTOphjjDMHC3klVLNJI5+PW9/P/ABCdGsaHhCkjMmlvDcU3pevRiPC5ZOtBkUXdWW11do1UrzVh1gupvsda2A6OqerYFgjCMsD7d2fK3Z0yKDftaixU89GlJUh0YDt2SVVlKRKcO/NZxzyoHjmN6uFraM3ZHrufQX+IrVnotckrKmU+yWuNLn2z7m1geZrNdKOAr1sCNIe1iFh00KqwTMSp1D3J30sFPOuVdS0RkNOZyXaOlcZQXDIZrOdF8AJJS7exEM7emij1NehwJ1cCJ70hzN5VbwPoZAqIkMxtI5eTPr2Y+rGUMANAXve2vpq3xXAC5Y50BuUGtgrAoLE8x2uX3TrypJAbFzz0Hzr6JhVtLyGjd89PVZPGYq7HwruENluaI/8A58mSAFjllm6s9kqynMo2bY2bNb58gdiej6GwhmBU5gAQWbsBC9rAZrFgBYC+vdXS86Ks2M3xJfgmuS3f+hWgwcNhc+Q+tRwXRZ0GZpEstybBiNA1spAs3s8u+nUvR9lGrqLC+oO9mJ2/lPyotNYvxFTexwZayBimAoXH4zuqvF3jdkOpViLjbQ2pdiZ7nSnTGAm6VTTFosuTzmhg+tfO9QXerGiX65lZ/wDaPEYjhMOTpFADbxdix+VqyWEw/WOqD3mA01tc2vatx+07/bf6E/8AUUi6Lf7bhv8AqJ+NYqElsAPIlfQ5heQp5xf9lmJhwz4iY2CAKiXvzN7n3V7rblvCsxwLC3m190X+le6ftS/+vb+dfrXjfAt39Pxq3R37WzjdUqo/tEjgn8FIcVxKPDSEJChkV82d+1vrsdOexFq0UP6+dZzj3+e38q/hTbaLQ+IX3H2SrZ12yuHEJDjsa8srSubuxuT+tvIbVtuHYvrYUbmRY+Y0/XnWQP5fga0/Rv8Ayf6j+FAoH4ZC3krO0Yw6MO3gq7ieL6qJn57L4sdvhv6Vk+DYHr50QnQm7HuUasfgK0fSn/LT+c/+poPov7cv/Sb6UHaMpLjyU6FgZDi45rd8KlKI047LyMFj/hRdBb4D4Uo4vjO1a97an8/OnP8Au4P5azPEfab9d9Ak/bYGtVVvfJJX2Be5LH50XhQXkvyH6P5VRhvZ/XdR/Btj6fjQg5SDVosC7ZACeyvaAsBqdBsNee9daapxewfT8Kobf9eNOKRoEY5qvUE4rIbEvegGFMcTQzUzYcknmF3IMivl3olqgdx5iukqIbd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6" descr="data:image/jpeg;base64,/9j/4AAQSkZJRgABAQAAAQABAAD/2wCEAAkGBhQSERUSExQUFRQVGBwaGRUVGRwcHBodHBgYHB0dHhgcHSYfGhojHBgaHy8gJCcpLCwsFx8yNTAqNScrLCkBCQoKDgwOGg8PGiokHyUpLCwvLCwsLSwtLTMyLC0sLzAsLCksLCwvLCwpLywsLCwsLCwsMiwtLC0sLCwsLCwsLP/AABEIAMkAoAMBIgACEQEDEQH/xAAbAAACAwEBAQAAAAAAAAAAAAAEBQIDBgEHAP/EAEQQAAIBAgQCBwUFBgMIAwEAAAECAwARBBIhMQVBBhMiUWFxgTJCkaHBI1Kx0fAHFGJyguEkM/E0Q1Njc5KishU1kxb/xAAbAQACAwEBAQAAAAAAAAAAAAADBQIEBgEAB//EADMRAAEDAgMFBwMFAAMAAAAAAAEAAgMEERIhMQVBUWFxEyKBkbHB8DKh0RQjQuHxFWKy/9oADAMBAAIRAxEAPwCy5B51NXPfVch1PnXytratHZZS+aJznvrl/GvlroFRRFJCe+kWH4/JI4SOLMW9kZ7E2BP3bDQX3p8orJ8LjmhkWTqXJXMLFdLlWXXcEa3tzrmWfRSA06psuMxJLgYckpbMOsHMFhbTtXUEjLe4F6q/+Tmyo3Ui0hAT7UXa5IFltfUgi9raVTgcdiIw+aF3MhXOxFjlWOSOyWH2ZAcWK2y5bczXExUgGG/w8l8OV2PZYK5Y9nJcE3tqxAttULuvu3b+Wf3RcMdt+/1y+yvhx87sEWAlmBIHWWJsxU2BA94EW7xVZ4hMWC9QSSxQBZAbsACVFlIJAYH1qDcQnaaCZ4WLwgXNiM56x3zE29rtWvztfnQ/DZpIkjQwOyp1uawK5hLEkTAadk2UkHXfau3fa+XmuFkd7Z9UWMTMc4EN+rtnIlUgXFx2rWNwDseVCRcTdhdYyRdRcPzY2Ubbk6CrIJCsU0Yw03VyFLai4yhgLsYiNS3uhSLWB3oHhvSDqAbFbs0bEnLsjZiAGB1ba/Ku9oRfMbuHioGBjiMuN9fBHxcVZcxaFyEOV7PaxuRYnLvcEeho49KZQ4RcMo7ObKTmYjLmvcjbL2ttqURdI1MUsQjVhK0jsQ5vmZrx2tpZD3g3zNbLepNxmPrVkMbg9XkcZ11HUdVdex2Tz1zVWlDJhaT/ANW3cjxR42CI9z058+SaQ9PXBF4UC7Gzd5Gu1rDe1EYjjkDTpDIogMv+XOhvG57nW3ZP8QvvWSkUMbRq2U6qCcxsLAnMAAde4Un6Pz9ZDJC1yyWK33FtrdxB/GltRCyle19Mbcc7+easxl0rCJhfwXoXFMC8RAYaHUEG4Yd4OxFLS576ddGON9bCisFkjkGqtycbnvUn7wofjnChFaSMkxMSBfdWG6n6HnTCh2oyZ3ZSZP8Asen4Sms2e6MdpHm37hLQTXVbXnURUk3FOUpTh9z519Gt2A3J/Qrjtv51XDNZgaquuGkt1smYw4gHGwuj8ZLFCQskqhj5/wCtvHSo4OQPna6hIzbPfQ6X0O1rbnYUDJwtXxPXl4ypUCzEXUgdxrmMZJY5cMjKp5G4ynY7jTWsu2sm7PEJCX/yGH6Mxc2tu4EnitYaKHtcBYAz+LsX15Gwve3e4gDgjFx6MpaNhIF3y7jxtzFTxEo6vrVuwtm9Odu+hYpIcLBdmTOBbKpuT4aam59BQH7y8UeDPcCHW/IgaEfrYVF1ZUl2GF+IYsiQO93SSNBvAFxbVTZSUuDFMzCcJuAT3e8ADqdxJsb6JqcWpWJl7XWkKPM93hpvU8VNFGwR5UDHkT+tPE2pfxOZIBh8tiolvYEEgMrctxvXYuDg4h5maNkexBJGmlrfKvM2hLIRjeWMOLOwvrk3S2Q5XK9Js+KMdxge4YQRc20zdrfM+ARUOJjZHYsFCMQxPsi3PNzBoXEY+AKXEqMF1bXYd4B3PhRCSL1UgjEVw1rSEZL6anXUVmOknDJpUzyy4ZY4xokBuXN7DTvufSou2jM2Yt7TK4tkM8huw3z6he/46F0Ad2edjfM5Znfitl0KdcfmhKIrYhIY5FuocG7Aganu3HxrHP0JWOZxiMTHGoUOrttIC1rC5vffv2FabjmMEa4b/DwTdnKXlYZYyFXQnW19dOdtKHxHR4Y2UT42UJGBZMlokte/ZMl3fU7haXMqJT33uOd7nInXcPymDqSBndY3S3Hhnck+iWY7ocqKp/fYY0f2LrlDaX9rNqNRqe+kuO6NdVhUxXWhs7ZSpTUMCwIzXIIBU6861vTPg0cgwsImVI0uiuxDDZQua2ouF3tVOM6Ps+DGAzIs8EmbK7BQ6nMQynmpDbi+1TiqXBrXOdqc8hpny6Lr6WPE5rW6DLPU5c+qA4TgxBh4cV1oZC9wmSxV9QwBBsQQvrZe6mc/Q1klbFxOpzqz9TlNyCL73trcHbmO+vpOHoIsHgDLG0glDyZCCFUZmbW/O4UX3PKjeJ8fwiY1WkllEkQKBFUmPtb7DXlsfdFDfPIT3M/q3br5efFRbRwg3kyFgNd+/wAuCQfs/md5HQPlAJYAgnX6VuMBxmKZ5IDYhrq69zLpceNtb961nOGcK/d+KsVt1UyF1ItYd48NT86JwfAHjM0jFQesZ1Ktc5bk7DnblXJZWukxg2yBHVAdRObGQG3OIg9LBSxGHKOyHcG3n4+oqCjUVw4tpGu1jpYONmt9bGrEOor6BSTdtC151tn1Xzyqi7KZzBpdMyutdSIXF9q+J7VWZq8rthe6liuGRNq9rd7WHzJqMXDYwp6sKRzsR9DUeO8JOJjVAQLMrG4vsDp86swvDocMC5KobWzEhRbfv1rDN2lOYy4z94HJuEG/iAt4/ZlO2VrRB3CM3YiLeBKFwWAhckhLOpsRYaVHDyRSyMoUExkrfxGlc4BihLNiZFvkZkyk87Ai/rau4ebCRO9pVDliWBJ9q+vLvq9FtSVlQ5swcRZvdAvYkAnn5lUJtlQupmuhLQcTu8Ta4BIHLyCIx3D4gDKR7Kkkkdw76Hw2GgxChstzbmB8jfWieLzq+ElZCCpjaxGx0PfWWi4+yRxRQAFls0jbiw93y7z4jur0NbPNHKQ8gh3duB5HLzXKmjpqaSHEwEFvesTyzGfklfSjEZpjhFQRohub++eR/ltsKdcO6HRLCs0tkGXO9wBZeVn1sCLHNa9jpbQ07fhMOJeHEMlyu6HTMLaK3eAdfHyNY39onSrrnOGjb7ND9ow2dxy/lX8fIUu/Uy1bgxtwf5FMf0UVLeR2bf4j5wWhTooXVHVo4zlun2dxGDqMsZNlY6EvIWbwFUL0BYsZDiGmc+84J+YY0TFxfC4/DBJnCE2LIzFO0O5titUSdCVC58LM0bD2WVgRf+ZP7+VCinlheS5+B267bjzVqSnimaAxoeN9nWPkkmA6Mpi2kyTKHifKwyE31IBBvqCQaMxXDDjYmwilZZ8G1g57I6smxFzyQ/lVn7OMI0T4qNxZ1KBh43enPRKABsW/N8U4J8F2HxYmiVVU/tHkm+GxGm+3Dda6hS0bOzYGi17g67r8d6zsH7KCBdsQAf4U0+LML/CudL+jHUrCU1PWKoQKczsTcWHx+NZTi/FZMViC8pJuxAXkovoAOVq03EJeoOCILERkP1Za/wB29r7XqyI6kYXOfflYcOKXyS0hODBbgbn0TuboAWmeVnRbqAVUXs1tbtcD4XrmJ6DRxwuTbQM2a1rWF/pR/F8HhcaAjy2Ka5BIEYEge0h3P96WYnoW8MbiCWRlZSDGT7QtsLGx+FLW1DzYPfY8Le6YOo4g28bMQtqHZ+X4ROGlVsOpT2bKR8BeuqdaD4LiUbCBENiF2PeKJjO1bTYzv23s4FfP9rt/ca7iE9WO5qTLU41rjrer69ZKulksckPViRMwZWy31IG4HjQ+F4HEVByjamr4Jb3KirEg7hYVSoaJtIwsBuCb52VyurH1jw5wtYWyuu4Pq4UJLKg8dKT8BgQzTeywZ2YMuoIY3FO3w4IswBqqTJCpcgKANfy8zQxStinfUl2oz4Zf4iOq3SU7KbDk05Hfmh+PYqFYHhM0UbPGwUOwXUggaHlfnWG6MxdXGZHtzyqTocu7sR/ul/8AI6C9aT9yExM8y5mawVRvr7Kr3E9/IAmslxrHiWXqY8uS4zMuzW2Vf+Umw7z2u6s7GwvkeyMnvG58fnzVaHtAYmSSgANFhzt+PnBbfgHGYRCXeaNSzkks4zEWABYbKTbRRsLDvry2XCkTdWCjhW0ZCGVhfQ3HI91NuMSLHEEA1NUcEwVhnNNINmiCYhrr315KlPtMzwBzm2te3NbmXhGBfVZY4iwvkDqLX1tlba3dVnDxgeHq7fvClntfthmIGwWNPxPxrzvi+KDtlFWcOwA3IqvJs98p7HtXFvP8o7NoMiHbdk0O5fhbnopxRXlxWKdo4lmdciO6ghUBFyCfEfOhuB8Y6nHTREq0c8hdWQhgCTodDtyI3FhSNowBa1fcEAGLiP8AGNvC5+ldn2SyNr3E3BbpwsMvRcg2u+QsaBYh178bnP1T7E9D8FNIZkxKqGbMQkkZW+53N1q3jBwaNAVaKVutRXGcMchBW9gbADQ6c68zjjzMB3sB8TXoPEuFIuOhjVQFRNR5VU7B7bNdIbcEWarjviETb8U1l4BhJJHbr0YtoRnjNrabE3FXtxPCYCEqsgYi5EauHZm7gF0RdPIa71jMHAj9YzKDdz+NN8JwuLqMwUe8bj1qo+nOj3kjgpR17WEujjAPHP0QXR3As8Jk5sxa3mSdKewcqjwHD5YUHKwq2JNbeNavY5v2nULI7XzLT1WiqYWoips+lX1xfMtWAaVXepI1cUgulKyvEycTLYNaOPXwJ8fAAfCjuknFygESC7Nue4c6UcRxqwxhdCdBY++51C/yjR38Ao50l2jUHKFmpTKhpxI7G7Jo1Q/SXi5CdWlwzLqdiqMNfKSQf9qWHOstwaPUyHaruNTkDU3kkNyx3JO5ofHT9VCEG5otNTNpRnqMz1RaiodU/TkDkOQCGlJnmsNhTLiOKEaZRvaqeFw9XHnbc0AbzSeFWMRY3/s5Awh77fxau8PwpdrnatBHDYVPCYEKtRnmtVyKERNu7VU5pzM6zdFTO9D4Ca0hb7qu3wjauSPuapie0czf8sj1ZlX61QrH3YR84K/Rss8H5xQ3R7D58TAvfIvyIP0rbcSxYGLnlPuRkDzOlZzobF/iUc7IrN8jTHiiloppPvuq/X60oebutyR5dQguGYsdXZgdTv8AnT+FcuH/AKD+vnSNMDlQAa603e6x222FvUUCTM5LjU94YtkT0qESa+tVcLxwbsnQ0Th/rTzYoIY8nilO1LFzB1TwrrXMlTtrUstMrqFlTauTYgRoXPKruqpTxLDfvEghv2RqT5d/hQZ5hFGXFTjjc9wa0JbHISGnNs7myZthpck/wqvaPkO+sv1nXTZ9ciAhM251uWP8Tm5PoK0PS1wkQjTTMLAHcR8r+LkZj4BRSXBYFmCxpu9hc7C/M0loe841U2lrjonVU0xxili1Jsev9JC8nW4gt7qVQoM0+uiry/XfW9xmChwoXB4ZVfEt2pZ5BmyDvsdATyHjXOmGIVsHckGaAA5jbO0bdm5POzZT6mhM2kJXtu3Im99/LLgrTtnOjjJacwLD38Vh+KYvMci0y4Tw/KKA4JgSxznnT6SQKLU/p2Yj2r0gqZMA7FnivsVPYUqeW9XTNmqoRUSVxeeSHCwMGeqpk2NQxIy4Yn78ir6KCx+ZSiJVFUcdNlhj/hZz5u1h8kpbVCwHX+/ZM6U3JPL+vdMeicJyzSclUC/maZ8W/wArDx7F2aQjw2FXcBwGXAINmnkLei6Co8Z1xeUezEip621pMXXdfmftl6ojvqK5horug8R9TTjikStkW1iTv5Cg+FR5pdPdHzOlGYxbygW9lT86A7MrrRko4HhxQk7gA6/rzojDnbzovDLaFvHT5/2rmFwhFq1Oyhhp7neUj2gC6YAcE0vVqiqb60RFVsroVHEMV1cZa1zy86WwuIYWeT2mGZxfXLfRfN208ga7jcaskxHuRasR39w7zsB4mk3SDGGR+r+6cz2+/b2fJFsvnes/V3rJ207dN/ROaO1NE6pduyb1/pJsZ1uKmVR2pJWsAP1oAPkK1DRLhUUoA8mqwg7O9rNM3dGmoHhfm1S4HwnqSC+k0wIHfHELF28CdF/0NcxePGVpEUM+IPVYdD90aD+Vd3PkKVbSrO2lMUX0Cwy0NvbXwB5EONm0ZZGJZPrOfMX9/dZrjHFkwamMHrcS92d23zH3j/Db2VrPf/HTSfayEjOwGU7sDffuHZ2rYcN6IJF9pIeslY3LHYa+6Pr+FQ6SMsaxLzZy3/ap+rij0Ja+QNZnmLn8Ilc1zIi9+VhkPylAURrYUE7Zq48uY1Ykda0uxZDRYxrcGZ1XyrUhHV64c1aYrCiiPihOl4JWYSW8zYUBxV8+JYDUKQg/oAX8QafRuFJk/wCGC/8A2i4+dqWdDMJ1uMiDajNmb07RpLXkM8ASnFEbsJ8PJejYbDhJI4vdw8S38yLmslBKXeSX7zMfnp9Kf47iWTDYmcntSsVT10+FrVncFKFS21JmghoHziVO9zfinXR1bB27zYelHRPmdyddbfCocPTJCt+658zqat4Th7hf4j+JoLjqUQDRMpEyoo/W396uh5V3iA7YHcPx1roXWtfTNwQtB4JHMbyuKnfWquL4vq4ieZ0FXhNaTNN12INxeOLl947AerECh1c4giLyiwRGV4YN6BMRw0BYe3oxvzkP+WvjlF5D45as6G8NDkyvqqnn7znX8yaE41I00oiTtZSdR70hPaI8L2UeC1osJhDD9gupiS5t70kh38ha1IJH/pqfGcnyZ9B8sPHktDTRieoEbc448up3+5/1SePrWkbZpj1Qb7sKayN4XJI9RS2PExJ1mOkNkRDHAvcgsLgc2c7fwgd9MsWwUdVplKWZ9ssam5//AEa/oKxs2EfichJJTCoxEeX3jtcDu/C1Z6BgfcuNm7+nDqbW8+K0Ul26C53D36D1Q0XTl5LlUVFA3Opv+FKMZxF8RKCzEhR8Lnw8qaYroGwssUoKgMe2CNFvrcX3+tLuDYK4z95NvIaD8K2Gz2xP7sI5nj91ldpSTR96cngBu+yvw+Fo+LDW1q+OK1SNaZkQaFlHzFxUSKom7quNUO+tTdoos1S3jkuTDsOcjBfQdpvwUetX9Bl6uOec75RGniz/AJClPSaa8ix/cUX831PrbKPStH0VwGbqYjpclz67fIVlKw9rIRuJ+w/xaVg7KADfb7lT4/EfsohrlXMfM0JBB7IpvjHDzyuLWByjyGlTweFzN5CgFuSq4rmynJIQlu/Sm/ApgzgbW/0/Ol2IwhzADWwv9KL4SpUk7W1+Gg+dBZT43hvNWO1wglMsRJmkJ8TXwk19aGia5NWA6itbhsLJHivmrOOY3q0NvabQfWlgm6iEn3hY/wBbA5B/Sl382WpYtf3jGBd0j+ev1OnrRnSrAIEuz2yqz3W1v4mtzuQFHgtZbaNVH+oZE/TfZaTZ1NI6N8rNbENv6qHQnAAHrW3JyRjva1yf6R8zT7DYfK0khvqdP6RYfU+dee9Eenaq0fXm6xqVuoFgC2a5Uc+V+dq2PCeOrioJJRdYxKwDHmq8/U0p2490suMaadM8h5Z9bp1smIQxdmdfXifZCcUwBxBKNcR7uRpn7k8FFq+WILaNABkGgGwOwHzpVxfjuJm+xwcDgbdc65VA7wGt8TQPRrEdQ5zsW6w3Zjckt976VOg2ZNUtvewG75vVis2nDTPAIzOV93+Jtx9+qwshX2ntEnruf13Vn8PCFAUbAAD0o/pRi8+ISEezAuY/ztoPUa0CGra7Np2wx3G9YrbNSZpsPBWA1FjX2aoU0SMBRkktrQgNzqbDcnuA1PyvREy30pbxqbq4W737A8jq3y0/qqnUyFjCVepYw94alHD8O2Lxarzlf4An6L+Fem4ZljaedRZYl6uPzGn51jugGFymXE2/y0sv8z3A+VbHiK9Xh4oebHO369KzDO9ITuGXnmft6p1VO0Hj+Pv6JRDFZQOe/rvTThUdlLd5v+VLpH5Dcmwps0gSLyH+lHkCpRLmGfMzN3mw8h/em0kYSPW12PyFL+FweyPU0bxIXcD7o+Z1qdDHinxcApVLy2G3FUouldtb41xTbSrIUuRT5KxnkhuFZcPG2JlNkUGRifC4RR/EzH5CvNePY6fGCTiDsFXrBCqAnQZS2UD7qjfvLU//AGkdIzMxwuG1w8Fuscahn21O1haw7zfwoLiHDwnDcFESVeR3mtbfMQo9cq/OsLACD20n1OPkNfM7/BbiwDeyZo0eZ/1ZSEsxCqLuxsABr8t6984Fglhw0WH/AOGlrg7ncnbvrzroDB1U88zWOVVRW8XcL3b2BFPOkPSQ4PHKXuYJ0170dTlzAd1rXH1FVdoYql4hZuz6m3sFeo2CJnaP35dM7eqb9LOKLh8O5GhfsjnuNT6D8a894Xji8Ss+hN9eWlC9M+lJxM1kP2aaAjnrq3r9KTwcTYR9WNRtbnruBbv2p5sYOpY7PJz3JNtm1U4Bm7etXw+7AyHUyHNc92y/IfOjQlU4CMhBcWO5Hdfl6bUTWwjbZoWNldd5UctfWrtfNREJU2uay/SnFZpRGNoxb+ptT8rD0rUyyBFLnZQWPoNvXQetZDguBbE4lVb33ux8N2+VJtpyhjQ3xKdbMjuTJ4Bb/ozwzJBh4eb/AG0nkfZB9BV3GcXmlY8hoPwo7DTZVmxG1+wnkNNPSs884Y6G9KIwWMF9dT1P9WCJK7G4n5l8JV2GjvIByUX+NNJxmKpyvc+Q/vQfCI9C33jf8vlReEOZ2bu7I9N6BJLd10aKOzbcU64ZHrfl+WpoFyWct3m9NcOtoz5W9T/b8a5h8IL3NONnDBGXHeqlYMbg0bkEmHJ5UZh4bWo2PDDlXGAU1dL75IDYsOa8v6T5OsESBVMzdZIF0Fz7IIHcDtbdjVnTebLi4oWF0ghRdhuFBJ1t37Xqvo3h/wB74h1shuqsXJPcpJN/O1ZzinF2lnllILhzrfuve3gKyQbiktwHr/S1+LAzqfT+1oOicgZDqQJMTELnuUF7D1t8af8AT3gjYpE6sDOGuLmwynQ6/A+lY7oixebDxLfSV5G8BlUD8D8a9OxUmvlVCqJiqA5uuvt7JpSgSwFrtNPf3Xn8HQEIAZpfEhBoANScx/KkvBOrOK0Fl1yA6+W/O1bTjytJEVUgdZfM33Yxz8S7aAfQGvO1fqpQw90g03oZHh4fIeBtySavjYWmOPgRfmt+K+qMbhgGGxFx61KtvqsGV9Xxr4mvlFeXgj+kHB8AsXVy8TVS1iRFA8lwPHz/AAo/o90DghjSaLGq5xUZEPWQSIdWsTpe21ta8t4rjOtmJGq3sPIaD47+te09EOlmWPDKzzFMLhskiA2VnvYX17ShNBfutWUn/fksc/wFqWYYIgNEh6RYZsP/AIdrAx6GxuMx7u+kXDeBzYgkRIWt7TaBVHezkhVHma9AxXHcEQytBIOtDLmCoXXMGFwSe0xB57W3NKuHcZhCJBedEgkdlKpE4kDHQyRPoXXYHW19LUaQk7kvbG0O+rJCYbhMqyx4ZJIJXkHZySBlB10LgaGw/CmRhjSDB2AVnjZnPNiJGFz46WozDdMIxj1lVOrjLfaDq4z2QmVLWGYNmuTY7Wp7hukYVIBJqZMOCuVEsGzyAnS1tgNO7aqbosRsN6vRloBz+ZJVBhGkyxxjMxBNhbz8tq0eN6OWiGRO32PeH3O1ube1QR6TxjNlhILb3YW0UqNLab28h31b0hxq/u4sRcum1v8AgimYDxhaBYIP7dnOJus9NIVJF7WNjVU+JBtrrQM09AyYi5t40xbHdJ5KjCs9wKP92wuOxF9RGIx5u1j671mOi0Cy4mOKS5WU5DY2NyCB/wCVq0HSB+r4VGvPETlvSNfn2mrG4DHNDLHKls0bq4vtdSCL+GlZKFuNrid59Mls5jhIA3BE4fHPh5VaM2Zdr+Z3Fa3B9O0kXLKOrJ3Yarb8QeVZTiRzhJmAVpL6C1iLnW1+zbRbc7Xp10c4Bh5oo2kMiu0kykhhYCODrQchFzcnLa+tqm+CObUZ8V6OokhFgcuCPxfEJJsM7WCjVkUfdG1+85fgKxU+vjY716jxDo91UVxIj3JQAA+IF+QO118RvSTE9A4ftEixAYq8q3bQfZyooGWwLuVZtrAm1jTOphjjDMHC3klVLNJI5+PW9/P/ABCdGsaHhCkjMmlvDcU3pevRiPC5ZOtBkUXdWW11do1UrzVh1gupvsda2A6OqerYFgjCMsD7d2fK3Z0yKDftaixU89GlJUh0YDt2SVVlKRKcO/NZxzyoHjmN6uFraM3ZHrufQX+IrVnotckrKmU+yWuNLn2z7m1geZrNdKOAr1sCNIe1iFh00KqwTMSp1D3J30sFPOuVdS0RkNOZyXaOlcZQXDIZrOdF8AJJS7exEM7emij1NehwJ1cCJ70hzN5VbwPoZAqIkMxtI5eTPr2Y+rGUMANAXve2vpq3xXAC5Y50BuUGtgrAoLE8x2uX3TrypJAbFzz0Hzr6JhVtLyGjd89PVZPGYq7HwruENluaI/8A58mSAFjllm6s9kqynMo2bY2bNb58gdiej6GwhmBU5gAQWbsBC9rAZrFgBYC+vdXS86Ks2M3xJfgmuS3f+hWgwcNhc+Q+tRwXRZ0GZpEstybBiNA1spAs3s8u+nUvR9lGrqLC+oO9mJ2/lPyotNYvxFTexwZayBimAoXH4zuqvF3jdkOpViLjbQ2pdiZ7nSnTGAm6VTTFosuTzmhg+tfO9QXerGiX65lZ/wDaPEYjhMOTpFADbxdix+VqyWEw/WOqD3mA01tc2vatx+07/bf6E/8AUUi6Lf7bhv8AqJ+NYqElsAPIlfQ5heQp5xf9lmJhwz4iY2CAKiXvzN7n3V7rblvCsxwLC3m190X+le6ftS/+vb+dfrXjfAt39Pxq3R37WzjdUqo/tEjgn8FIcVxKPDSEJChkV82d+1vrsdOexFq0UP6+dZzj3+e38q/hTbaLQ+IX3H2SrZ12yuHEJDjsa8srSubuxuT+tvIbVtuHYvrYUbmRY+Y0/XnWQP5fga0/Rv8Ayf6j+FAoH4ZC3krO0Yw6MO3gq7ieL6qJn57L4sdvhv6Vk+DYHr50QnQm7HuUasfgK0fSn/LT+c/+poPov7cv/Sb6UHaMpLjyU6FgZDi45rd8KlKI047LyMFj/hRdBb4D4Uo4vjO1a97an8/OnP8Au4P5azPEfab9d9Ak/bYGtVVvfJJX2Be5LH50XhQXkvyH6P5VRhvZ/XdR/Btj6fjQg5SDVosC7ZACeyvaAsBqdBsNee9daapxewfT8Kobf9eNOKRoEY5qvUE4rIbEvegGFMcTQzUzYcknmF3IMivl3olqgdx5iukqIbdf/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8" descr="data:image/jpeg;base64,/9j/4AAQSkZJRgABAQAAAQABAAD/2wCEAAkGBhQSERUSExQUFRQVGBwaGRUVGRwcHBodHBgYHB0dHhgcHSYfGhojHBgaHy8gJCcpLCwsFx8yNTAqNScrLCkBCQoKDgwOGg8PGiokHyUpLCwvLCwsLSwtLTMyLC0sLzAsLCksLCwvLCwpLywsLCwsLCwsMiwtLC0sLCwsLCwsLP/AABEIAMkAoAMBIgACEQEDEQH/xAAbAAACAwEBAQAAAAAAAAAAAAAEBQIDBgEHAP/EAEQQAAIBAgQCBwUFBgMIAwEAAAECAwARBBIhMQVBBhMiUWFxgTJCkaHBI1Kx0fAHFGJyguEkM/E0Q1Njc5KishU1kxb/xAAbAQACAwEBAQAAAAAAAAAAAAADBQIEBgEAB//EADMRAAEDAgMFBwMFAAMAAAAAAAEAAgMEERIhMQVBUWFxEyKBkbHB8DKh0RQjQuHxFWKy/9oADAMBAAIRAxEAPwCy5B51NXPfVch1PnXytratHZZS+aJznvrl/GvlroFRRFJCe+kWH4/JI4SOLMW9kZ7E2BP3bDQX3p8orJ8LjmhkWTqXJXMLFdLlWXXcEa3tzrmWfRSA06psuMxJLgYckpbMOsHMFhbTtXUEjLe4F6q/+Tmyo3Ui0hAT7UXa5IFltfUgi9raVTgcdiIw+aF3MhXOxFjlWOSOyWH2ZAcWK2y5bczXExUgGG/w8l8OV2PZYK5Y9nJcE3tqxAttULuvu3b+Wf3RcMdt+/1y+yvhx87sEWAlmBIHWWJsxU2BA94EW7xVZ4hMWC9QSSxQBZAbsACVFlIJAYH1qDcQnaaCZ4WLwgXNiM56x3zE29rtWvztfnQ/DZpIkjQwOyp1uawK5hLEkTAadk2UkHXfau3fa+XmuFkd7Z9UWMTMc4EN+rtnIlUgXFx2rWNwDseVCRcTdhdYyRdRcPzY2Ubbk6CrIJCsU0Yw03VyFLai4yhgLsYiNS3uhSLWB3oHhvSDqAbFbs0bEnLsjZiAGB1ba/Ku9oRfMbuHioGBjiMuN9fBHxcVZcxaFyEOV7PaxuRYnLvcEeho49KZQ4RcMo7ObKTmYjLmvcjbL2ttqURdI1MUsQjVhK0jsQ5vmZrx2tpZD3g3zNbLepNxmPrVkMbg9XkcZ11HUdVdex2Tz1zVWlDJhaT/ANW3cjxR42CI9z058+SaQ9PXBF4UC7Gzd5Gu1rDe1EYjjkDTpDIogMv+XOhvG57nW3ZP8QvvWSkUMbRq2U6qCcxsLAnMAAde4Un6Pz9ZDJC1yyWK33FtrdxB/GltRCyle19Mbcc7+easxl0rCJhfwXoXFMC8RAYaHUEG4Yd4OxFLS576ddGON9bCisFkjkGqtycbnvUn7wofjnChFaSMkxMSBfdWG6n6HnTCh2oyZ3ZSZP8Asen4Sms2e6MdpHm37hLQTXVbXnURUk3FOUpTh9z519Gt2A3J/Qrjtv51XDNZgaquuGkt1smYw4gHGwuj8ZLFCQskqhj5/wCtvHSo4OQPna6hIzbPfQ6X0O1rbnYUDJwtXxPXl4ypUCzEXUgdxrmMZJY5cMjKp5G4ynY7jTWsu2sm7PEJCX/yGH6Mxc2tu4EnitYaKHtcBYAz+LsX15Gwve3e4gDgjFx6MpaNhIF3y7jxtzFTxEo6vrVuwtm9Odu+hYpIcLBdmTOBbKpuT4aam59BQH7y8UeDPcCHW/IgaEfrYVF1ZUl2GF+IYsiQO93SSNBvAFxbVTZSUuDFMzCcJuAT3e8ADqdxJsb6JqcWpWJl7XWkKPM93hpvU8VNFGwR5UDHkT+tPE2pfxOZIBh8tiolvYEEgMrctxvXYuDg4h5maNkexBJGmlrfKvM2hLIRjeWMOLOwvrk3S2Q5XK9Js+KMdxge4YQRc20zdrfM+ARUOJjZHYsFCMQxPsi3PNzBoXEY+AKXEqMF1bXYd4B3PhRCSL1UgjEVw1rSEZL6anXUVmOknDJpUzyy4ZY4xokBuXN7DTvufSou2jM2Yt7TK4tkM8huw3z6he/46F0Ad2edjfM5Znfitl0KdcfmhKIrYhIY5FuocG7Aganu3HxrHP0JWOZxiMTHGoUOrttIC1rC5vffv2FabjmMEa4b/DwTdnKXlYZYyFXQnW19dOdtKHxHR4Y2UT42UJGBZMlokte/ZMl3fU7haXMqJT33uOd7nInXcPymDqSBndY3S3Hhnck+iWY7ocqKp/fYY0f2LrlDaX9rNqNRqe+kuO6NdVhUxXWhs7ZSpTUMCwIzXIIBU6861vTPg0cgwsImVI0uiuxDDZQua2ouF3tVOM6Ps+DGAzIs8EmbK7BQ6nMQynmpDbi+1TiqXBrXOdqc8hpny6Lr6WPE5rW6DLPU5c+qA4TgxBh4cV1oZC9wmSxV9QwBBsQQvrZe6mc/Q1klbFxOpzqz9TlNyCL73trcHbmO+vpOHoIsHgDLG0glDyZCCFUZmbW/O4UX3PKjeJ8fwiY1WkllEkQKBFUmPtb7DXlsfdFDfPIT3M/q3br5efFRbRwg3kyFgNd+/wAuCQfs/md5HQPlAJYAgnX6VuMBxmKZ5IDYhrq69zLpceNtb961nOGcK/d+KsVt1UyF1ItYd48NT86JwfAHjM0jFQesZ1Ktc5bk7DnblXJZWukxg2yBHVAdRObGQG3OIg9LBSxGHKOyHcG3n4+oqCjUVw4tpGu1jpYONmt9bGrEOor6BSTdtC151tn1Xzyqi7KZzBpdMyutdSIXF9q+J7VWZq8rthe6liuGRNq9rd7WHzJqMXDYwp6sKRzsR9DUeO8JOJjVAQLMrG4vsDp86swvDocMC5KobWzEhRbfv1rDN2lOYy4z94HJuEG/iAt4/ZlO2VrRB3CM3YiLeBKFwWAhckhLOpsRYaVHDyRSyMoUExkrfxGlc4BihLNiZFvkZkyk87Ai/rau4ebCRO9pVDliWBJ9q+vLvq9FtSVlQ5swcRZvdAvYkAnn5lUJtlQupmuhLQcTu8Ta4BIHLyCIx3D4gDKR7Kkkkdw76Hw2GgxChstzbmB8jfWieLzq+ElZCCpjaxGx0PfWWi4+yRxRQAFls0jbiw93y7z4jur0NbPNHKQ8gh3duB5HLzXKmjpqaSHEwEFvesTyzGfklfSjEZpjhFQRohub++eR/ltsKdcO6HRLCs0tkGXO9wBZeVn1sCLHNa9jpbQ07fhMOJeHEMlyu6HTMLaK3eAdfHyNY39onSrrnOGjb7ND9ow2dxy/lX8fIUu/Uy1bgxtwf5FMf0UVLeR2bf4j5wWhTooXVHVo4zlun2dxGDqMsZNlY6EvIWbwFUL0BYsZDiGmc+84J+YY0TFxfC4/DBJnCE2LIzFO0O5titUSdCVC58LM0bD2WVgRf+ZP7+VCinlheS5+B267bjzVqSnimaAxoeN9nWPkkmA6Mpi2kyTKHifKwyE31IBBvqCQaMxXDDjYmwilZZ8G1g57I6smxFzyQ/lVn7OMI0T4qNxZ1KBh43enPRKABsW/N8U4J8F2HxYmiVVU/tHkm+GxGm+3Dda6hS0bOzYGi17g67r8d6zsH7KCBdsQAf4U0+LML/CudL+jHUrCU1PWKoQKczsTcWHx+NZTi/FZMViC8pJuxAXkovoAOVq03EJeoOCILERkP1Za/wB29r7XqyI6kYXOfflYcOKXyS0hODBbgbn0TuboAWmeVnRbqAVUXs1tbtcD4XrmJ6DRxwuTbQM2a1rWF/pR/F8HhcaAjy2Ka5BIEYEge0h3P96WYnoW8MbiCWRlZSDGT7QtsLGx+FLW1DzYPfY8Le6YOo4g28bMQtqHZ+X4ROGlVsOpT2bKR8BeuqdaD4LiUbCBENiF2PeKJjO1bTYzv23s4FfP9rt/ca7iE9WO5qTLU41rjrer69ZKulksckPViRMwZWy31IG4HjQ+F4HEVByjamr4Jb3KirEg7hYVSoaJtIwsBuCb52VyurH1jw5wtYWyuu4Pq4UJLKg8dKT8BgQzTeywZ2YMuoIY3FO3w4IswBqqTJCpcgKANfy8zQxStinfUl2oz4Zf4iOq3SU7KbDk05Hfmh+PYqFYHhM0UbPGwUOwXUggaHlfnWG6MxdXGZHtzyqTocu7sR/ul/8AI6C9aT9yExM8y5mawVRvr7Kr3E9/IAmslxrHiWXqY8uS4zMuzW2Vf+Umw7z2u6s7GwvkeyMnvG58fnzVaHtAYmSSgANFhzt+PnBbfgHGYRCXeaNSzkks4zEWABYbKTbRRsLDvry2XCkTdWCjhW0ZCGVhfQ3HI91NuMSLHEEA1NUcEwVhnNNINmiCYhrr315KlPtMzwBzm2te3NbmXhGBfVZY4iwvkDqLX1tlba3dVnDxgeHq7fvClntfthmIGwWNPxPxrzvi+KDtlFWcOwA3IqvJs98p7HtXFvP8o7NoMiHbdk0O5fhbnopxRXlxWKdo4lmdciO6ghUBFyCfEfOhuB8Y6nHTREq0c8hdWQhgCTodDtyI3FhSNowBa1fcEAGLiP8AGNvC5+ldn2SyNr3E3BbpwsMvRcg2u+QsaBYh178bnP1T7E9D8FNIZkxKqGbMQkkZW+53N1q3jBwaNAVaKVutRXGcMchBW9gbADQ6c68zjjzMB3sB8TXoPEuFIuOhjVQFRNR5VU7B7bNdIbcEWarjviETb8U1l4BhJJHbr0YtoRnjNrabE3FXtxPCYCEqsgYi5EauHZm7gF0RdPIa71jMHAj9YzKDdz+NN8JwuLqMwUe8bj1qo+nOj3kjgpR17WEujjAPHP0QXR3As8Jk5sxa3mSdKewcqjwHD5YUHKwq2JNbeNavY5v2nULI7XzLT1WiqYWoips+lX1xfMtWAaVXepI1cUgulKyvEycTLYNaOPXwJ8fAAfCjuknFygESC7Nue4c6UcRxqwxhdCdBY++51C/yjR38Ao50l2jUHKFmpTKhpxI7G7Jo1Q/SXi5CdWlwzLqdiqMNfKSQf9qWHOstwaPUyHaruNTkDU3kkNyx3JO5ofHT9VCEG5otNTNpRnqMz1RaiodU/TkDkOQCGlJnmsNhTLiOKEaZRvaqeFw9XHnbc0AbzSeFWMRY3/s5Awh77fxau8PwpdrnatBHDYVPCYEKtRnmtVyKERNu7VU5pzM6zdFTO9D4Ca0hb7qu3wjauSPuapie0czf8sj1ZlX61QrH3YR84K/Rss8H5xQ3R7D58TAvfIvyIP0rbcSxYGLnlPuRkDzOlZzobF/iUc7IrN8jTHiiloppPvuq/X60oebutyR5dQguGYsdXZgdTv8AnT+FcuH/AKD+vnSNMDlQAa603e6x222FvUUCTM5LjU94YtkT0qESa+tVcLxwbsnQ0Th/rTzYoIY8nilO1LFzB1TwrrXMlTtrUstMrqFlTauTYgRoXPKruqpTxLDfvEghv2RqT5d/hQZ5hFGXFTjjc9wa0JbHISGnNs7myZthpck/wqvaPkO+sv1nXTZ9ciAhM251uWP8Tm5PoK0PS1wkQjTTMLAHcR8r+LkZj4BRSXBYFmCxpu9hc7C/M0loe841U2lrjonVU0xxili1Jsev9JC8nW4gt7qVQoM0+uiry/XfW9xmChwoXB4ZVfEt2pZ5BmyDvsdATyHjXOmGIVsHckGaAA5jbO0bdm5POzZT6mhM2kJXtu3Im99/LLgrTtnOjjJacwLD38Vh+KYvMci0y4Tw/KKA4JgSxznnT6SQKLU/p2Yj2r0gqZMA7FnivsVPYUqeW9XTNmqoRUSVxeeSHCwMGeqpk2NQxIy4Yn78ir6KCx+ZSiJVFUcdNlhj/hZz5u1h8kpbVCwHX+/ZM6U3JPL+vdMeicJyzSclUC/maZ8W/wArDx7F2aQjw2FXcBwGXAINmnkLei6Co8Z1xeUezEip621pMXXdfmftl6ojvqK5horug8R9TTjikStkW1iTv5Cg+FR5pdPdHzOlGYxbygW9lT86A7MrrRko4HhxQk7gA6/rzojDnbzovDLaFvHT5/2rmFwhFq1Oyhhp7neUj2gC6YAcE0vVqiqb60RFVsroVHEMV1cZa1zy86WwuIYWeT2mGZxfXLfRfN208ga7jcaskxHuRasR39w7zsB4mk3SDGGR+r+6cz2+/b2fJFsvnes/V3rJ207dN/ROaO1NE6pduyb1/pJsZ1uKmVR2pJWsAP1oAPkK1DRLhUUoA8mqwg7O9rNM3dGmoHhfm1S4HwnqSC+k0wIHfHELF28CdF/0NcxePGVpEUM+IPVYdD90aD+Vd3PkKVbSrO2lMUX0Cwy0NvbXwB5EONm0ZZGJZPrOfMX9/dZrjHFkwamMHrcS92d23zH3j/Db2VrPf/HTSfayEjOwGU7sDffuHZ2rYcN6IJF9pIeslY3LHYa+6Pr+FQ6SMsaxLzZy3/ap+rij0Ja+QNZnmLn8Ilc1zIi9+VhkPylAURrYUE7Zq48uY1Ykda0uxZDRYxrcGZ1XyrUhHV64c1aYrCiiPihOl4JWYSW8zYUBxV8+JYDUKQg/oAX8QafRuFJk/wCGC/8A2i4+dqWdDMJ1uMiDajNmb07RpLXkM8ASnFEbsJ8PJejYbDhJI4vdw8S38yLmslBKXeSX7zMfnp9Kf47iWTDYmcntSsVT10+FrVncFKFS21JmghoHziVO9zfinXR1bB27zYelHRPmdyddbfCocPTJCt+658zqat4Th7hf4j+JoLjqUQDRMpEyoo/W396uh5V3iA7YHcPx1roXWtfTNwQtB4JHMbyuKnfWquL4vq4ieZ0FXhNaTNN12INxeOLl947AerECh1c4giLyiwRGV4YN6BMRw0BYe3oxvzkP+WvjlF5D45as6G8NDkyvqqnn7znX8yaE41I00oiTtZSdR70hPaI8L2UeC1osJhDD9gupiS5t70kh38ha1IJH/pqfGcnyZ9B8sPHktDTRieoEbc448up3+5/1SePrWkbZpj1Qb7sKayN4XJI9RS2PExJ1mOkNkRDHAvcgsLgc2c7fwgd9MsWwUdVplKWZ9ssam5//AEa/oKxs2EfichJJTCoxEeX3jtcDu/C1Z6BgfcuNm7+nDqbW8+K0Ul26C53D36D1Q0XTl5LlUVFA3Opv+FKMZxF8RKCzEhR8Lnw8qaYroGwssUoKgMe2CNFvrcX3+tLuDYK4z95NvIaD8K2Gz2xP7sI5nj91ldpSTR96cngBu+yvw+Fo+LDW1q+OK1SNaZkQaFlHzFxUSKom7quNUO+tTdoos1S3jkuTDsOcjBfQdpvwUetX9Bl6uOec75RGniz/AJClPSaa8ix/cUX831PrbKPStH0VwGbqYjpclz67fIVlKw9rIRuJ+w/xaVg7KADfb7lT4/EfsohrlXMfM0JBB7IpvjHDzyuLWByjyGlTweFzN5CgFuSq4rmynJIQlu/Sm/ApgzgbW/0/Ol2IwhzADWwv9KL4SpUk7W1+Gg+dBZT43hvNWO1wglMsRJmkJ8TXwk19aGia5NWA6itbhsLJHivmrOOY3q0NvabQfWlgm6iEn3hY/wBbA5B/Sl382WpYtf3jGBd0j+ev1OnrRnSrAIEuz2yqz3W1v4mtzuQFHgtZbaNVH+oZE/TfZaTZ1NI6N8rNbENv6qHQnAAHrW3JyRjva1yf6R8zT7DYfK0khvqdP6RYfU+dee9Eenaq0fXm6xqVuoFgC2a5Uc+V+dq2PCeOrioJJRdYxKwDHmq8/U0p2490suMaadM8h5Z9bp1smIQxdmdfXifZCcUwBxBKNcR7uRpn7k8FFq+WILaNABkGgGwOwHzpVxfjuJm+xwcDgbdc65VA7wGt8TQPRrEdQ5zsW6w3Zjckt976VOg2ZNUtvewG75vVis2nDTPAIzOV93+Jtx9+qwshX2ntEnruf13Vn8PCFAUbAAD0o/pRi8+ISEezAuY/ztoPUa0CGra7Np2wx3G9YrbNSZpsPBWA1FjX2aoU0SMBRkktrQgNzqbDcnuA1PyvREy30pbxqbq4W737A8jq3y0/qqnUyFjCVepYw94alHD8O2Lxarzlf4An6L+Fem4ZljaedRZYl6uPzGn51jugGFymXE2/y0sv8z3A+VbHiK9Xh4oebHO369KzDO9ITuGXnmft6p1VO0Hj+Pv6JRDFZQOe/rvTThUdlLd5v+VLpH5Dcmwps0gSLyH+lHkCpRLmGfMzN3mw8h/em0kYSPW12PyFL+FweyPU0bxIXcD7o+Z1qdDHinxcApVLy2G3FUouldtb41xTbSrIUuRT5KxnkhuFZcPG2JlNkUGRifC4RR/EzH5CvNePY6fGCTiDsFXrBCqAnQZS2UD7qjfvLU//AGkdIzMxwuG1w8Fuscahn21O1haw7zfwoLiHDwnDcFESVeR3mtbfMQo9cq/OsLACD20n1OPkNfM7/BbiwDeyZo0eZ/1ZSEsxCqLuxsABr8t6984Fglhw0WH/AOGlrg7ncnbvrzroDB1U88zWOVVRW8XcL3b2BFPOkPSQ4PHKXuYJ0170dTlzAd1rXH1FVdoYql4hZuz6m3sFeo2CJnaP35dM7eqb9LOKLh8O5GhfsjnuNT6D8a894Xji8Ss+hN9eWlC9M+lJxM1kP2aaAjnrq3r9KTwcTYR9WNRtbnruBbv2p5sYOpY7PJz3JNtm1U4Bm7etXw+7AyHUyHNc92y/IfOjQlU4CMhBcWO5Hdfl6bUTWwjbZoWNldd5UctfWrtfNREJU2uay/SnFZpRGNoxb+ptT8rD0rUyyBFLnZQWPoNvXQetZDguBbE4lVb33ux8N2+VJtpyhjQ3xKdbMjuTJ4Bb/ozwzJBh4eb/AG0nkfZB9BV3GcXmlY8hoPwo7DTZVmxG1+wnkNNPSs884Y6G9KIwWMF9dT1P9WCJK7G4n5l8JV2GjvIByUX+NNJxmKpyvc+Q/vQfCI9C33jf8vlReEOZ2bu7I9N6BJLd10aKOzbcU64ZHrfl+WpoFyWct3m9NcOtoz5W9T/b8a5h8IL3NONnDBGXHeqlYMbg0bkEmHJ5UZh4bWo2PDDlXGAU1dL75IDYsOa8v6T5OsESBVMzdZIF0Fz7IIHcDtbdjVnTebLi4oWF0ghRdhuFBJ1t37Xqvo3h/wB74h1shuqsXJPcpJN/O1ZzinF2lnllILhzrfuve3gKyQbiktwHr/S1+LAzqfT+1oOicgZDqQJMTELnuUF7D1t8af8AT3gjYpE6sDOGuLmwynQ6/A+lY7oixebDxLfSV5G8BlUD8D8a9OxUmvlVCqJiqA5uuvt7JpSgSwFrtNPf3Xn8HQEIAZpfEhBoANScx/KkvBOrOK0Fl1yA6+W/O1bTjytJEVUgdZfM33Yxz8S7aAfQGvO1fqpQw90g03oZHh4fIeBtySavjYWmOPgRfmt+K+qMbhgGGxFx61KtvqsGV9Xxr4mvlFeXgj+kHB8AsXVy8TVS1iRFA8lwPHz/AAo/o90DghjSaLGq5xUZEPWQSIdWsTpe21ta8t4rjOtmJGq3sPIaD47+te09EOlmWPDKzzFMLhskiA2VnvYX17ShNBfutWUn/fksc/wFqWYYIgNEh6RYZsP/AIdrAx6GxuMx7u+kXDeBzYgkRIWt7TaBVHezkhVHma9AxXHcEQytBIOtDLmCoXXMGFwSe0xB57W3NKuHcZhCJBedEgkdlKpE4kDHQyRPoXXYHW19LUaQk7kvbG0O+rJCYbhMqyx4ZJIJXkHZySBlB10LgaGw/CmRhjSDB2AVnjZnPNiJGFz46WozDdMIxj1lVOrjLfaDq4z2QmVLWGYNmuTY7Wp7hukYVIBJqZMOCuVEsGzyAnS1tgNO7aqbosRsN6vRloBz+ZJVBhGkyxxjMxBNhbz8tq0eN6OWiGRO32PeH3O1ube1QR6TxjNlhILb3YW0UqNLab28h31b0hxq/u4sRcum1v8AgimYDxhaBYIP7dnOJus9NIVJF7WNjVU+JBtrrQM09AyYi5t40xbHdJ5KjCs9wKP92wuOxF9RGIx5u1j671mOi0Cy4mOKS5WU5DY2NyCB/wCVq0HSB+r4VGvPETlvSNfn2mrG4DHNDLHKls0bq4vtdSCL+GlZKFuNrid59Mls5jhIA3BE4fHPh5VaM2Zdr+Z3Fa3B9O0kXLKOrJ3Yarb8QeVZTiRzhJmAVpL6C1iLnW1+zbRbc7Xp10c4Bh5oo2kMiu0kykhhYCODrQchFzcnLa+tqm+CObUZ8V6OokhFgcuCPxfEJJsM7WCjVkUfdG1+85fgKxU+vjY716jxDo91UVxIj3JQAA+IF+QO118RvSTE9A4ftEixAYq8q3bQfZyooGWwLuVZtrAm1jTOphjjDMHC3klVLNJI5+PW9/P/ABCdGsaHhCkjMmlvDcU3pevRiPC5ZOtBkUXdWW11do1UrzVh1gupvsda2A6OqerYFgjCMsD7d2fK3Z0yKDftaixU89GlJUh0YDt2SVVlKRKcO/NZxzyoHjmN6uFraM3ZHrufQX+IrVnotckrKmU+yWuNLn2z7m1geZrNdKOAr1sCNIe1iFh00KqwTMSp1D3J30sFPOuVdS0RkNOZyXaOlcZQXDIZrOdF8AJJS7exEM7emij1NehwJ1cCJ70hzN5VbwPoZAqIkMxtI5eTPr2Y+rGUMANAXve2vpq3xXAC5Y50BuUGtgrAoLE8x2uX3TrypJAbFzz0Hzr6JhVtLyGjd89PVZPGYq7HwruENluaI/8A58mSAFjllm6s9kqynMo2bY2bNb58gdiej6GwhmBU5gAQWbsBC9rAZrFgBYC+vdXS86Ks2M3xJfgmuS3f+hWgwcNhc+Q+tRwXRZ0GZpEstybBiNA1spAs3s8u+nUvR9lGrqLC+oO9mJ2/lPyotNYvxFTexwZayBimAoXH4zuqvF3jdkOpViLjbQ2pdiZ7nSnTGAm6VTTFosuTzmhg+tfO9QXerGiX65lZ/wDaPEYjhMOTpFADbxdix+VqyWEw/WOqD3mA01tc2vatx+07/bf6E/8AUUi6Lf7bhv8AqJ+NYqElsAPIlfQ5heQp5xf9lmJhwz4iY2CAKiXvzN7n3V7rblvCsxwLC3m190X+le6ftS/+vb+dfrXjfAt39Pxq3R37WzjdUqo/tEjgn8FIcVxKPDSEJChkV82d+1vrsdOexFq0UP6+dZzj3+e38q/hTbaLQ+IX3H2SrZ12yuHEJDjsa8srSubuxuT+tvIbVtuHYvrYUbmRY+Y0/XnWQP5fga0/Rv8Ayf6j+FAoH4ZC3krO0Yw6MO3gq7ieL6qJn57L4sdvhv6Vk+DYHr50QnQm7HuUasfgK0fSn/LT+c/+poPov7cv/Sb6UHaMpLjyU6FgZDi45rd8KlKI047LyMFj/hRdBb4D4Uo4vjO1a97an8/OnP8Au4P5azPEfab9d9Ak/bYGtVVvfJJX2Be5LH50XhQXkvyH6P5VRhvZ/XdR/Btj6fjQg5SDVosC7ZACeyvaAsBqdBsNee9daapxewfT8Kobf9eNOKRoEY5qvUE4rIbEvegGFMcTQzUzYcknmF3IMivl3olqgdx5iukqIbdf/9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10" descr="data:image/jpeg;base64,/9j/4AAQSkZJRgABAQAAAQABAAD/2wCEAAkGBhQSERUSExQUFRQVGBwaGRUVGRwcHBodHBgYHB0dHhgcHSYfGhojHBgaHy8gJCcpLCwsFx8yNTAqNScrLCkBCQoKDgwOGg8PGiokHyUpLCwvLCwsLSwtLTMyLC0sLzAsLCksLCwvLCwpLywsLCwsLCwsMiwtLC0sLCwsLCwsLP/AABEIAMkAoAMBIgACEQEDEQH/xAAbAAACAwEBAQAAAAAAAAAAAAAEBQIDBgEHAP/EAEQQAAIBAgQCBwUFBgMIAwEAAAECAwARBBIhMQVBBhMiUWFxgTJCkaHBI1Kx0fAHFGJyguEkM/E0Q1Njc5KishU1kxb/xAAbAQACAwEBAQAAAAAAAAAAAAADBQIEBgEAB//EADMRAAEDAgMFBwMFAAMAAAAAAAEAAgMEERIhMQVBUWFxEyKBkbHB8DKh0RQjQuHxFWKy/9oADAMBAAIRAxEAPwCy5B51NXPfVch1PnXytratHZZS+aJznvrl/GvlroFRRFJCe+kWH4/JI4SOLMW9kZ7E2BP3bDQX3p8orJ8LjmhkWTqXJXMLFdLlWXXcEa3tzrmWfRSA06psuMxJLgYckpbMOsHMFhbTtXUEjLe4F6q/+Tmyo3Ui0hAT7UXa5IFltfUgi9raVTgcdiIw+aF3MhXOxFjlWOSOyWH2ZAcWK2y5bczXExUgGG/w8l8OV2PZYK5Y9nJcE3tqxAttULuvu3b+Wf3RcMdt+/1y+yvhx87sEWAlmBIHWWJsxU2BA94EW7xVZ4hMWC9QSSxQBZAbsACVFlIJAYH1qDcQnaaCZ4WLwgXNiM56x3zE29rtWvztfnQ/DZpIkjQwOyp1uawK5hLEkTAadk2UkHXfau3fa+XmuFkd7Z9UWMTMc4EN+rtnIlUgXFx2rWNwDseVCRcTdhdYyRdRcPzY2Ubbk6CrIJCsU0Yw03VyFLai4yhgLsYiNS3uhSLWB3oHhvSDqAbFbs0bEnLsjZiAGB1ba/Ku9oRfMbuHioGBjiMuN9fBHxcVZcxaFyEOV7PaxuRYnLvcEeho49KZQ4RcMo7ObKTmYjLmvcjbL2ttqURdI1MUsQjVhK0jsQ5vmZrx2tpZD3g3zNbLepNxmPrVkMbg9XkcZ11HUdVdex2Tz1zVWlDJhaT/ANW3cjxR42CI9z058+SaQ9PXBF4UC7Gzd5Gu1rDe1EYjjkDTpDIogMv+XOhvG57nW3ZP8QvvWSkUMbRq2U6qCcxsLAnMAAde4Un6Pz9ZDJC1yyWK33FtrdxB/GltRCyle19Mbcc7+easxl0rCJhfwXoXFMC8RAYaHUEG4Yd4OxFLS576ddGON9bCisFkjkGqtycbnvUn7wofjnChFaSMkxMSBfdWG6n6HnTCh2oyZ3ZSZP8Asen4Sms2e6MdpHm37hLQTXVbXnURUk3FOUpTh9z519Gt2A3J/Qrjtv51XDNZgaquuGkt1smYw4gHGwuj8ZLFCQskqhj5/wCtvHSo4OQPna6hIzbPfQ6X0O1rbnYUDJwtXxPXl4ypUCzEXUgdxrmMZJY5cMjKp5G4ynY7jTWsu2sm7PEJCX/yGH6Mxc2tu4EnitYaKHtcBYAz+LsX15Gwve3e4gDgjFx6MpaNhIF3y7jxtzFTxEo6vrVuwtm9Odu+hYpIcLBdmTOBbKpuT4aam59BQH7y8UeDPcCHW/IgaEfrYVF1ZUl2GF+IYsiQO93SSNBvAFxbVTZSUuDFMzCcJuAT3e8ADqdxJsb6JqcWpWJl7XWkKPM93hpvU8VNFGwR5UDHkT+tPE2pfxOZIBh8tiolvYEEgMrctxvXYuDg4h5maNkexBJGmlrfKvM2hLIRjeWMOLOwvrk3S2Q5XK9Js+KMdxge4YQRc20zdrfM+ARUOJjZHYsFCMQxPsi3PNzBoXEY+AKXEqMF1bXYd4B3PhRCSL1UgjEVw1rSEZL6anXUVmOknDJpUzyy4ZY4xokBuXN7DTvufSou2jM2Yt7TK4tkM8huw3z6he/46F0Ad2edjfM5Znfitl0KdcfmhKIrYhIY5FuocG7Aganu3HxrHP0JWOZxiMTHGoUOrttIC1rC5vffv2FabjmMEa4b/DwTdnKXlYZYyFXQnW19dOdtKHxHR4Y2UT42UJGBZMlokte/ZMl3fU7haXMqJT33uOd7nInXcPymDqSBndY3S3Hhnck+iWY7ocqKp/fYY0f2LrlDaX9rNqNRqe+kuO6NdVhUxXWhs7ZSpTUMCwIzXIIBU6861vTPg0cgwsImVI0uiuxDDZQua2ouF3tVOM6Ps+DGAzIs8EmbK7BQ6nMQynmpDbi+1TiqXBrXOdqc8hpny6Lr6WPE5rW6DLPU5c+qA4TgxBh4cV1oZC9wmSxV9QwBBsQQvrZe6mc/Q1klbFxOpzqz9TlNyCL73trcHbmO+vpOHoIsHgDLG0glDyZCCFUZmbW/O4UX3PKjeJ8fwiY1WkllEkQKBFUmPtb7DXlsfdFDfPIT3M/q3br5efFRbRwg3kyFgNd+/wAuCQfs/md5HQPlAJYAgnX6VuMBxmKZ5IDYhrq69zLpceNtb961nOGcK/d+KsVt1UyF1ItYd48NT86JwfAHjM0jFQesZ1Ktc5bk7DnblXJZWukxg2yBHVAdRObGQG3OIg9LBSxGHKOyHcG3n4+oqCjUVw4tpGu1jpYONmt9bGrEOor6BSTdtC151tn1Xzyqi7KZzBpdMyutdSIXF9q+J7VWZq8rthe6liuGRNq9rd7WHzJqMXDYwp6sKRzsR9DUeO8JOJjVAQLMrG4vsDp86swvDocMC5KobWzEhRbfv1rDN2lOYy4z94HJuEG/iAt4/ZlO2VrRB3CM3YiLeBKFwWAhckhLOpsRYaVHDyRSyMoUExkrfxGlc4BihLNiZFvkZkyk87Ai/rau4ebCRO9pVDliWBJ9q+vLvq9FtSVlQ5swcRZvdAvYkAnn5lUJtlQupmuhLQcTu8Ta4BIHLyCIx3D4gDKR7Kkkkdw76Hw2GgxChstzbmB8jfWieLzq+ElZCCpjaxGx0PfWWi4+yRxRQAFls0jbiw93y7z4jur0NbPNHKQ8gh3duB5HLzXKmjpqaSHEwEFvesTyzGfklfSjEZpjhFQRohub++eR/ltsKdcO6HRLCs0tkGXO9wBZeVn1sCLHNa9jpbQ07fhMOJeHEMlyu6HTMLaK3eAdfHyNY39onSrrnOGjb7ND9ow2dxy/lX8fIUu/Uy1bgxtwf5FMf0UVLeR2bf4j5wWhTooXVHVo4zlun2dxGDqMsZNlY6EvIWbwFUL0BYsZDiGmc+84J+YY0TFxfC4/DBJnCE2LIzFO0O5titUSdCVC58LM0bD2WVgRf+ZP7+VCinlheS5+B267bjzVqSnimaAxoeN9nWPkkmA6Mpi2kyTKHifKwyE31IBBvqCQaMxXDDjYmwilZZ8G1g57I6smxFzyQ/lVn7OMI0T4qNxZ1KBh43enPRKABsW/N8U4J8F2HxYmiVVU/tHkm+GxGm+3Dda6hS0bOzYGi17g67r8d6zsH7KCBdsQAf4U0+LML/CudL+jHUrCU1PWKoQKczsTcWHx+NZTi/FZMViC8pJuxAXkovoAOVq03EJeoOCILERkP1Za/wB29r7XqyI6kYXOfflYcOKXyS0hODBbgbn0TuboAWmeVnRbqAVUXs1tbtcD4XrmJ6DRxwuTbQM2a1rWF/pR/F8HhcaAjy2Ka5BIEYEge0h3P96WYnoW8MbiCWRlZSDGT7QtsLGx+FLW1DzYPfY8Le6YOo4g28bMQtqHZ+X4ROGlVsOpT2bKR8BeuqdaD4LiUbCBENiF2PeKJjO1bTYzv23s4FfP9rt/ca7iE9WO5qTLU41rjrer69ZKulksckPViRMwZWy31IG4HjQ+F4HEVByjamr4Jb3KirEg7hYVSoaJtIwsBuCb52VyurH1jw5wtYWyuu4Pq4UJLKg8dKT8BgQzTeywZ2YMuoIY3FO3w4IswBqqTJCpcgKANfy8zQxStinfUl2oz4Zf4iOq3SU7KbDk05Hfmh+PYqFYHhM0UbPGwUOwXUggaHlfnWG6MxdXGZHtzyqTocu7sR/ul/8AI6C9aT9yExM8y5mawVRvr7Kr3E9/IAmslxrHiWXqY8uS4zMuzW2Vf+Umw7z2u6s7GwvkeyMnvG58fnzVaHtAYmSSgANFhzt+PnBbfgHGYRCXeaNSzkks4zEWABYbKTbRRsLDvry2XCkTdWCjhW0ZCGVhfQ3HI91NuMSLHEEA1NUcEwVhnNNINmiCYhrr315KlPtMzwBzm2te3NbmXhGBfVZY4iwvkDqLX1tlba3dVnDxgeHq7fvClntfthmIGwWNPxPxrzvi+KDtlFWcOwA3IqvJs98p7HtXFvP8o7NoMiHbdk0O5fhbnopxRXlxWKdo4lmdciO6ghUBFyCfEfOhuB8Y6nHTREq0c8hdWQhgCTodDtyI3FhSNowBa1fcEAGLiP8AGNvC5+ldn2SyNr3E3BbpwsMvRcg2u+QsaBYh178bnP1T7E9D8FNIZkxKqGbMQkkZW+53N1q3jBwaNAVaKVutRXGcMchBW9gbADQ6c68zjjzMB3sB8TXoPEuFIuOhjVQFRNR5VU7B7bNdIbcEWarjviETb8U1l4BhJJHbr0YtoRnjNrabE3FXtxPCYCEqsgYi5EauHZm7gF0RdPIa71jMHAj9YzKDdz+NN8JwuLqMwUe8bj1qo+nOj3kjgpR17WEujjAPHP0QXR3As8Jk5sxa3mSdKewcqjwHD5YUHKwq2JNbeNavY5v2nULI7XzLT1WiqYWoips+lX1xfMtWAaVXepI1cUgulKyvEycTLYNaOPXwJ8fAAfCjuknFygESC7Nue4c6UcRxqwxhdCdBY++51C/yjR38Ao50l2jUHKFmpTKhpxI7G7Jo1Q/SXi5CdWlwzLqdiqMNfKSQf9qWHOstwaPUyHaruNTkDU3kkNyx3JO5ofHT9VCEG5otNTNpRnqMz1RaiodU/TkDkOQCGlJnmsNhTLiOKEaZRvaqeFw9XHnbc0AbzSeFWMRY3/s5Awh77fxau8PwpdrnatBHDYVPCYEKtRnmtVyKERNu7VU5pzM6zdFTO9D4Ca0hb7qu3wjauSPuapie0czf8sj1ZlX61QrH3YR84K/Rss8H5xQ3R7D58TAvfIvyIP0rbcSxYGLnlPuRkDzOlZzobF/iUc7IrN8jTHiiloppPvuq/X60oebutyR5dQguGYsdXZgdTv8AnT+FcuH/AKD+vnSNMDlQAa603e6x222FvUUCTM5LjU94YtkT0qESa+tVcLxwbsnQ0Th/rTzYoIY8nilO1LFzB1TwrrXMlTtrUstMrqFlTauTYgRoXPKruqpTxLDfvEghv2RqT5d/hQZ5hFGXFTjjc9wa0JbHISGnNs7myZthpck/wqvaPkO+sv1nXTZ9ciAhM251uWP8Tm5PoK0PS1wkQjTTMLAHcR8r+LkZj4BRSXBYFmCxpu9hc7C/M0loe841U2lrjonVU0xxili1Jsev9JC8nW4gt7qVQoM0+uiry/XfW9xmChwoXB4ZVfEt2pZ5BmyDvsdATyHjXOmGIVsHckGaAA5jbO0bdm5POzZT6mhM2kJXtu3Im99/LLgrTtnOjjJacwLD38Vh+KYvMci0y4Tw/KKA4JgSxznnT6SQKLU/p2Yj2r0gqZMA7FnivsVPYUqeW9XTNmqoRUSVxeeSHCwMGeqpk2NQxIy4Yn78ir6KCx+ZSiJVFUcdNlhj/hZz5u1h8kpbVCwHX+/ZM6U3JPL+vdMeicJyzSclUC/maZ8W/wArDx7F2aQjw2FXcBwGXAINmnkLei6Co8Z1xeUezEip621pMXXdfmftl6ojvqK5horug8R9TTjikStkW1iTv5Cg+FR5pdPdHzOlGYxbygW9lT86A7MrrRko4HhxQk7gA6/rzojDnbzovDLaFvHT5/2rmFwhFq1Oyhhp7neUj2gC6YAcE0vVqiqb60RFVsroVHEMV1cZa1zy86WwuIYWeT2mGZxfXLfRfN208ga7jcaskxHuRasR39w7zsB4mk3SDGGR+r+6cz2+/b2fJFsvnes/V3rJ207dN/ROaO1NE6pduyb1/pJsZ1uKmVR2pJWsAP1oAPkK1DRLhUUoA8mqwg7O9rNM3dGmoHhfm1S4HwnqSC+k0wIHfHELF28CdF/0NcxePGVpEUM+IPVYdD90aD+Vd3PkKVbSrO2lMUX0Cwy0NvbXwB5EONm0ZZGJZPrOfMX9/dZrjHFkwamMHrcS92d23zH3j/Db2VrPf/HTSfayEjOwGU7sDffuHZ2rYcN6IJF9pIeslY3LHYa+6Pr+FQ6SMsaxLzZy3/ap+rij0Ja+QNZnmLn8Ilc1zIi9+VhkPylAURrYUE7Zq48uY1Ykda0uxZDRYxrcGZ1XyrUhHV64c1aYrCiiPihOl4JWYSW8zYUBxV8+JYDUKQg/oAX8QafRuFJk/wCGC/8A2i4+dqWdDMJ1uMiDajNmb07RpLXkM8ASnFEbsJ8PJejYbDhJI4vdw8S38yLmslBKXeSX7zMfnp9Kf47iWTDYmcntSsVT10+FrVncFKFS21JmghoHziVO9zfinXR1bB27zYelHRPmdyddbfCocPTJCt+658zqat4Th7hf4j+JoLjqUQDRMpEyoo/W396uh5V3iA7YHcPx1roXWtfTNwQtB4JHMbyuKnfWquL4vq4ieZ0FXhNaTNN12INxeOLl947AerECh1c4giLyiwRGV4YN6BMRw0BYe3oxvzkP+WvjlF5D45as6G8NDkyvqqnn7znX8yaE41I00oiTtZSdR70hPaI8L2UeC1osJhDD9gupiS5t70kh38ha1IJH/pqfGcnyZ9B8sPHktDTRieoEbc448up3+5/1SePrWkbZpj1Qb7sKayN4XJI9RS2PExJ1mOkNkRDHAvcgsLgc2c7fwgd9MsWwUdVplKWZ9ssam5//AEa/oKxs2EfichJJTCoxEeX3jtcDu/C1Z6BgfcuNm7+nDqbW8+K0Ul26C53D36D1Q0XTl5LlUVFA3Opv+FKMZxF8RKCzEhR8Lnw8qaYroGwssUoKgMe2CNFvrcX3+tLuDYK4z95NvIaD8K2Gz2xP7sI5nj91ldpSTR96cngBu+yvw+Fo+LDW1q+OK1SNaZkQaFlHzFxUSKom7quNUO+tTdoos1S3jkuTDsOcjBfQdpvwUetX9Bl6uOec75RGniz/AJClPSaa8ix/cUX831PrbKPStH0VwGbqYjpclz67fIVlKw9rIRuJ+w/xaVg7KADfb7lT4/EfsohrlXMfM0JBB7IpvjHDzyuLWByjyGlTweFzN5CgFuSq4rmynJIQlu/Sm/ApgzgbW/0/Ol2IwhzADWwv9KL4SpUk7W1+Gg+dBZT43hvNWO1wglMsRJmkJ8TXwk19aGia5NWA6itbhsLJHivmrOOY3q0NvabQfWlgm6iEn3hY/wBbA5B/Sl382WpYtf3jGBd0j+ev1OnrRnSrAIEuz2yqz3W1v4mtzuQFHgtZbaNVH+oZE/TfZaTZ1NI6N8rNbENv6qHQnAAHrW3JyRjva1yf6R8zT7DYfK0khvqdP6RYfU+dee9Eenaq0fXm6xqVuoFgC2a5Uc+V+dq2PCeOrioJJRdYxKwDHmq8/U0p2490suMaadM8h5Z9bp1smIQxdmdfXifZCcUwBxBKNcR7uRpn7k8FFq+WILaNABkGgGwOwHzpVxfjuJm+xwcDgbdc65VA7wGt8TQPRrEdQ5zsW6w3Zjckt976VOg2ZNUtvewG75vVis2nDTPAIzOV93+Jtx9+qwshX2ntEnruf13Vn8PCFAUbAAD0o/pRi8+ISEezAuY/ztoPUa0CGra7Np2wx3G9YrbNSZpsPBWA1FjX2aoU0SMBRkktrQgNzqbDcnuA1PyvREy30pbxqbq4W737A8jq3y0/qqnUyFjCVepYw94alHD8O2Lxarzlf4An6L+Fem4ZljaedRZYl6uPzGn51jugGFymXE2/y0sv8z3A+VbHiK9Xh4oebHO369KzDO9ITuGXnmft6p1VO0Hj+Pv6JRDFZQOe/rvTThUdlLd5v+VLpH5Dcmwps0gSLyH+lHkCpRLmGfMzN3mw8h/em0kYSPW12PyFL+FweyPU0bxIXcD7o+Z1qdDHinxcApVLy2G3FUouldtb41xTbSrIUuRT5KxnkhuFZcPG2JlNkUGRifC4RR/EzH5CvNePY6fGCTiDsFXrBCqAnQZS2UD7qjfvLU//AGkdIzMxwuG1w8Fuscahn21O1haw7zfwoLiHDwnDcFESVeR3mtbfMQo9cq/OsLACD20n1OPkNfM7/BbiwDeyZo0eZ/1ZSEsxCqLuxsABr8t6984Fglhw0WH/AOGlrg7ncnbvrzroDB1U88zWOVVRW8XcL3b2BFPOkPSQ4PHKXuYJ0170dTlzAd1rXH1FVdoYql4hZuz6m3sFeo2CJnaP35dM7eqb9LOKLh8O5GhfsjnuNT6D8a894Xji8Ss+hN9eWlC9M+lJxM1kP2aaAjnrq3r9KTwcTYR9WNRtbnruBbv2p5sYOpY7PJz3JNtm1U4Bm7etXw+7AyHUyHNc92y/IfOjQlU4CMhBcWO5Hdfl6bUTWwjbZoWNldd5UctfWrtfNREJU2uay/SnFZpRGNoxb+ptT8rD0rUyyBFLnZQWPoNvXQetZDguBbE4lVb33ux8N2+VJtpyhjQ3xKdbMjuTJ4Bb/ozwzJBh4eb/AG0nkfZB9BV3GcXmlY8hoPwo7DTZVmxG1+wnkNNPSs884Y6G9KIwWMF9dT1P9WCJK7G4n5l8JV2GjvIByUX+NNJxmKpyvc+Q/vQfCI9C33jf8vlReEOZ2bu7I9N6BJLd10aKOzbcU64ZHrfl+WpoFyWct3m9NcOtoz5W9T/b8a5h8IL3NONnDBGXHeqlYMbg0bkEmHJ5UZh4bWo2PDDlXGAU1dL75IDYsOa8v6T5OsESBVMzdZIF0Fz7IIHcDtbdjVnTebLi4oWF0ghRdhuFBJ1t37Xqvo3h/wB74h1shuqsXJPcpJN/O1ZzinF2lnllILhzrfuve3gKyQbiktwHr/S1+LAzqfT+1oOicgZDqQJMTELnuUF7D1t8af8AT3gjYpE6sDOGuLmwynQ6/A+lY7oixebDxLfSV5G8BlUD8D8a9OxUmvlVCqJiqA5uuvt7JpSgSwFrtNPf3Xn8HQEIAZpfEhBoANScx/KkvBOrOK0Fl1yA6+W/O1bTjytJEVUgdZfM33Yxz8S7aAfQGvO1fqpQw90g03oZHh4fIeBtySavjYWmOPgRfmt+K+qMbhgGGxFx61KtvqsGV9Xxr4mvlFeXgj+kHB8AsXVy8TVS1iRFA8lwPHz/AAo/o90DghjSaLGq5xUZEPWQSIdWsTpe21ta8t4rjOtmJGq3sPIaD47+te09EOlmWPDKzzFMLhskiA2VnvYX17ShNBfutWUn/fksc/wFqWYYIgNEh6RYZsP/AIdrAx6GxuMx7u+kXDeBzYgkRIWt7TaBVHezkhVHma9AxXHcEQytBIOtDLmCoXXMGFwSe0xB57W3NKuHcZhCJBedEgkdlKpE4kDHQyRPoXXYHW19LUaQk7kvbG0O+rJCYbhMqyx4ZJIJXkHZySBlB10LgaGw/CmRhjSDB2AVnjZnPNiJGFz46WozDdMIxj1lVOrjLfaDq4z2QmVLWGYNmuTY7Wp7hukYVIBJqZMOCuVEsGzyAnS1tgNO7aqbosRsN6vRloBz+ZJVBhGkyxxjMxBNhbz8tq0eN6OWiGRO32PeH3O1ube1QR6TxjNlhILb3YW0UqNLab28h31b0hxq/u4sRcum1v8AgimYDxhaBYIP7dnOJus9NIVJF7WNjVU+JBtrrQM09AyYi5t40xbHdJ5KjCs9wKP92wuOxF9RGIx5u1j671mOi0Cy4mOKS5WU5DY2NyCB/wCVq0HSB+r4VGvPETlvSNfn2mrG4DHNDLHKls0bq4vtdSCL+GlZKFuNrid59Mls5jhIA3BE4fHPh5VaM2Zdr+Z3Fa3B9O0kXLKOrJ3Yarb8QeVZTiRzhJmAVpL6C1iLnW1+zbRbc7Xp10c4Bh5oo2kMiu0kykhhYCODrQchFzcnLa+tqm+CObUZ8V6OokhFgcuCPxfEJJsM7WCjVkUfdG1+85fgKxU+vjY716jxDo91UVxIj3JQAA+IF+QO118RvSTE9A4ftEixAYq8q3bQfZyooGWwLuVZtrAm1jTOphjjDMHC3klVLNJI5+PW9/P/ABCdGsaHhCkjMmlvDcU3pevRiPC5ZOtBkUXdWW11do1UrzVh1gupvsda2A6OqerYFgjCMsD7d2fK3Z0yKDftaixU89GlJUh0YDt2SVVlKRKcO/NZxzyoHjmN6uFraM3ZHrufQX+IrVnotckrKmU+yWuNLn2z7m1geZrNdKOAr1sCNIe1iFh00KqwTMSp1D3J30sFPOuVdS0RkNOZyXaOlcZQXDIZrOdF8AJJS7exEM7emij1NehwJ1cCJ70hzN5VbwPoZAqIkMxtI5eTPr2Y+rGUMANAXve2vpq3xXAC5Y50BuUGtgrAoLE8x2uX3TrypJAbFzz0Hzr6JhVtLyGjd89PVZPGYq7HwruENluaI/8A58mSAFjllm6s9kqynMo2bY2bNb58gdiej6GwhmBU5gAQWbsBC9rAZrFgBYC+vdXS86Ks2M3xJfgmuS3f+hWgwcNhc+Q+tRwXRZ0GZpEstybBiNA1spAs3s8u+nUvR9lGrqLC+oO9mJ2/lPyotNYvxFTexwZayBimAoXH4zuqvF3jdkOpViLjbQ2pdiZ7nSnTGAm6VTTFosuTzmhg+tfO9QXerGiX65lZ/wDaPEYjhMOTpFADbxdix+VqyWEw/WOqD3mA01tc2vatx+07/bf6E/8AUUi6Lf7bhv8AqJ+NYqElsAPIlfQ5heQp5xf9lmJhwz4iY2CAKiXvzN7n3V7rblvCsxwLC3m190X+le6ftS/+vb+dfrXjfAt39Pxq3R37WzjdUqo/tEjgn8FIcVxKPDSEJChkV82d+1vrsdOexFq0UP6+dZzj3+e38q/hTbaLQ+IX3H2SrZ12yuHEJDjsa8srSubuxuT+tvIbVtuHYvrYUbmRY+Y0/XnWQP5fga0/Rv8Ayf6j+FAoH4ZC3krO0Yw6MO3gq7ieL6qJn57L4sdvhv6Vk+DYHr50QnQm7HuUasfgK0fSn/LT+c/+poPov7cv/Sb6UHaMpLjyU6FgZDi45rd8KlKI047LyMFj/hRdBb4D4Uo4vjO1a97an8/OnP8Au4P5azPEfab9d9Ak/bYGtVVvfJJX2Be5LH50XhQXkvyH6P5VRhvZ/XdR/Btj6fjQg5SDVosC7ZACeyvaAsBqdBsNee9daapxewfT8Kobf9eNOKRoEY5qvUE4rIbEvegGFMcTQzUzYcknmF3IMivl3olqgdx5iukqIbdf/9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12" descr="data:image/jpeg;base64,/9j/4AAQSkZJRgABAQAAAQABAAD/2wCEAAkGBhQSERUSExQUFRQVGBwaGRUVGRwcHBodHBgYHB0dHhgcHSYfGhojHBgaHy8gJCcpLCwsFx8yNTAqNScrLCkBCQoKDgwOGg8PGiokHyUpLCwvLCwsLSwtLTMyLC0sLzAsLCksLCwvLCwpLywsLCwsLCwsMiwtLC0sLCwsLCwsLP/AABEIAMkAoAMBIgACEQEDEQH/xAAbAAACAwEBAQAAAAAAAAAAAAAEBQIDBgEHAP/EAEQQAAIBAgQCBwUFBgMIAwEAAAECAwARBBIhMQVBBhMiUWFxgTJCkaHBI1Kx0fAHFGJyguEkM/E0Q1Njc5KishU1kxb/xAAbAQACAwEBAQAAAAAAAAAAAAADBQIEBgEAB//EADMRAAEDAgMFBwMFAAMAAAAAAAEAAgMEERIhMQVBUWFxEyKBkbHB8DKh0RQjQuHxFWKy/9oADAMBAAIRAxEAPwCy5B51NXPfVch1PnXytratHZZS+aJznvrl/GvlroFRRFJCe+kWH4/JI4SOLMW9kZ7E2BP3bDQX3p8orJ8LjmhkWTqXJXMLFdLlWXXcEa3tzrmWfRSA06psuMxJLgYckpbMOsHMFhbTtXUEjLe4F6q/+Tmyo3Ui0hAT7UXa5IFltfUgi9raVTgcdiIw+aF3MhXOxFjlWOSOyWH2ZAcWK2y5bczXExUgGG/w8l8OV2PZYK5Y9nJcE3tqxAttULuvu3b+Wf3RcMdt+/1y+yvhx87sEWAlmBIHWWJsxU2BA94EW7xVZ4hMWC9QSSxQBZAbsACVFlIJAYH1qDcQnaaCZ4WLwgXNiM56x3zE29rtWvztfnQ/DZpIkjQwOyp1uawK5hLEkTAadk2UkHXfau3fa+XmuFkd7Z9UWMTMc4EN+rtnIlUgXFx2rWNwDseVCRcTdhdYyRdRcPzY2Ubbk6CrIJCsU0Yw03VyFLai4yhgLsYiNS3uhSLWB3oHhvSDqAbFbs0bEnLsjZiAGB1ba/Ku9oRfMbuHioGBjiMuN9fBHxcVZcxaFyEOV7PaxuRYnLvcEeho49KZQ4RcMo7ObKTmYjLmvcjbL2ttqURdI1MUsQjVhK0jsQ5vmZrx2tpZD3g3zNbLepNxmPrVkMbg9XkcZ11HUdVdex2Tz1zVWlDJhaT/ANW3cjxR42CI9z058+SaQ9PXBF4UC7Gzd5Gu1rDe1EYjjkDTpDIogMv+XOhvG57nW3ZP8QvvWSkUMbRq2U6qCcxsLAnMAAde4Un6Pz9ZDJC1yyWK33FtrdxB/GltRCyle19Mbcc7+easxl0rCJhfwXoXFMC8RAYaHUEG4Yd4OxFLS576ddGON9bCisFkjkGqtycbnvUn7wofjnChFaSMkxMSBfdWG6n6HnTCh2oyZ3ZSZP8Asen4Sms2e6MdpHm37hLQTXVbXnURUk3FOUpTh9z519Gt2A3J/Qrjtv51XDNZgaquuGkt1smYw4gHGwuj8ZLFCQskqhj5/wCtvHSo4OQPna6hIzbPfQ6X0O1rbnYUDJwtXxPXl4ypUCzEXUgdxrmMZJY5cMjKp5G4ynY7jTWsu2sm7PEJCX/yGH6Mxc2tu4EnitYaKHtcBYAz+LsX15Gwve3e4gDgjFx6MpaNhIF3y7jxtzFTxEo6vrVuwtm9Odu+hYpIcLBdmTOBbKpuT4aam59BQH7y8UeDPcCHW/IgaEfrYVF1ZUl2GF+IYsiQO93SSNBvAFxbVTZSUuDFMzCcJuAT3e8ADqdxJsb6JqcWpWJl7XWkKPM93hpvU8VNFGwR5UDHkT+tPE2pfxOZIBh8tiolvYEEgMrctxvXYuDg4h5maNkexBJGmlrfKvM2hLIRjeWMOLOwvrk3S2Q5XK9Js+KMdxge4YQRc20zdrfM+ARUOJjZHYsFCMQxPsi3PNzBoXEY+AKXEqMF1bXYd4B3PhRCSL1UgjEVw1rSEZL6anXUVmOknDJpUzyy4ZY4xokBuXN7DTvufSou2jM2Yt7TK4tkM8huw3z6he/46F0Ad2edjfM5Znfitl0KdcfmhKIrYhIY5FuocG7Aganu3HxrHP0JWOZxiMTHGoUOrttIC1rC5vffv2FabjmMEa4b/DwTdnKXlYZYyFXQnW19dOdtKHxHR4Y2UT42UJGBZMlokte/ZMl3fU7haXMqJT33uOd7nInXcPymDqSBndY3S3Hhnck+iWY7ocqKp/fYY0f2LrlDaX9rNqNRqe+kuO6NdVhUxXWhs7ZSpTUMCwIzXIIBU6861vTPg0cgwsImVI0uiuxDDZQua2ouF3tVOM6Ps+DGAzIs8EmbK7BQ6nMQynmpDbi+1TiqXBrXOdqc8hpny6Lr6WPE5rW6DLPU5c+qA4TgxBh4cV1oZC9wmSxV9QwBBsQQvrZe6mc/Q1klbFxOpzqz9TlNyCL73trcHbmO+vpOHoIsHgDLG0glDyZCCFUZmbW/O4UX3PKjeJ8fwiY1WkllEkQKBFUmPtb7DXlsfdFDfPIT3M/q3br5efFRbRwg3kyFgNd+/wAuCQfs/md5HQPlAJYAgnX6VuMBxmKZ5IDYhrq69zLpceNtb961nOGcK/d+KsVt1UyF1ItYd48NT86JwfAHjM0jFQesZ1Ktc5bk7DnblXJZWukxg2yBHVAdRObGQG3OIg9LBSxGHKOyHcG3n4+oqCjUVw4tpGu1jpYONmt9bGrEOor6BSTdtC151tn1Xzyqi7KZzBpdMyutdSIXF9q+J7VWZq8rthe6liuGRNq9rd7WHzJqMXDYwp6sKRzsR9DUeO8JOJjVAQLMrG4vsDp86swvDocMC5KobWzEhRbfv1rDN2lOYy4z94HJuEG/iAt4/ZlO2VrRB3CM3YiLeBKFwWAhckhLOpsRYaVHDyRSyMoUExkrfxGlc4BihLNiZFvkZkyk87Ai/rau4ebCRO9pVDliWBJ9q+vLvq9FtSVlQ5swcRZvdAvYkAnn5lUJtlQupmuhLQcTu8Ta4BIHLyCIx3D4gDKR7Kkkkdw76Hw2GgxChstzbmB8jfWieLzq+ElZCCpjaxGx0PfWWi4+yRxRQAFls0jbiw93y7z4jur0NbPNHKQ8gh3duB5HLzXKmjpqaSHEwEFvesTyzGfklfSjEZpjhFQRohub++eR/ltsKdcO6HRLCs0tkGXO9wBZeVn1sCLHNa9jpbQ07fhMOJeHEMlyu6HTMLaK3eAdfHyNY39onSrrnOGjb7ND9ow2dxy/lX8fIUu/Uy1bgxtwf5FMf0UVLeR2bf4j5wWhTooXVHVo4zlun2dxGDqMsZNlY6EvIWbwFUL0BYsZDiGmc+84J+YY0TFxfC4/DBJnCE2LIzFO0O5titUSdCVC58LM0bD2WVgRf+ZP7+VCinlheS5+B267bjzVqSnimaAxoeN9nWPkkmA6Mpi2kyTKHifKwyE31IBBvqCQaMxXDDjYmwilZZ8G1g57I6smxFzyQ/lVn7OMI0T4qNxZ1KBh43enPRKABsW/N8U4J8F2HxYmiVVU/tHkm+GxGm+3Dda6hS0bOzYGi17g67r8d6zsH7KCBdsQAf4U0+LML/CudL+jHUrCU1PWKoQKczsTcWHx+NZTi/FZMViC8pJuxAXkovoAOVq03EJeoOCILERkP1Za/wB29r7XqyI6kYXOfflYcOKXyS0hODBbgbn0TuboAWmeVnRbqAVUXs1tbtcD4XrmJ6DRxwuTbQM2a1rWF/pR/F8HhcaAjy2Ka5BIEYEge0h3P96WYnoW8MbiCWRlZSDGT7QtsLGx+FLW1DzYPfY8Le6YOo4g28bMQtqHZ+X4ROGlVsOpT2bKR8BeuqdaD4LiUbCBENiF2PeKJjO1bTYzv23s4FfP9rt/ca7iE9WO5qTLU41rjrer69ZKulksckPViRMwZWy31IG4HjQ+F4HEVByjamr4Jb3KirEg7hYVSoaJtIwsBuCb52VyurH1jw5wtYWyuu4Pq4UJLKg8dKT8BgQzTeywZ2YMuoIY3FO3w4IswBqqTJCpcgKANfy8zQxStinfUl2oz4Zf4iOq3SU7KbDk05Hfmh+PYqFYHhM0UbPGwUOwXUggaHlfnWG6MxdXGZHtzyqTocu7sR/ul/8AI6C9aT9yExM8y5mawVRvr7Kr3E9/IAmslxrHiWXqY8uS4zMuzW2Vf+Umw7z2u6s7GwvkeyMnvG58fnzVaHtAYmSSgANFhzt+PnBbfgHGYRCXeaNSzkks4zEWABYbKTbRRsLDvry2XCkTdWCjhW0ZCGVhfQ3HI91NuMSLHEEA1NUcEwVhnNNINmiCYhrr315KlPtMzwBzm2te3NbmXhGBfVZY4iwvkDqLX1tlba3dVnDxgeHq7fvClntfthmIGwWNPxPxrzvi+KDtlFWcOwA3IqvJs98p7HtXFvP8o7NoMiHbdk0O5fhbnopxRXlxWKdo4lmdciO6ghUBFyCfEfOhuB8Y6nHTREq0c8hdWQhgCTodDtyI3FhSNowBa1fcEAGLiP8AGNvC5+ldn2SyNr3E3BbpwsMvRcg2u+QsaBYh178bnP1T7E9D8FNIZkxKqGbMQkkZW+53N1q3jBwaNAVaKVutRXGcMchBW9gbADQ6c68zjjzMB3sB8TXoPEuFIuOhjVQFRNR5VU7B7bNdIbcEWarjviETb8U1l4BhJJHbr0YtoRnjNrabE3FXtxPCYCEqsgYi5EauHZm7gF0RdPIa71jMHAj9YzKDdz+NN8JwuLqMwUe8bj1qo+nOj3kjgpR17WEujjAPHP0QXR3As8Jk5sxa3mSdKewcqjwHD5YUHKwq2JNbeNavY5v2nULI7XzLT1WiqYWoips+lX1xfMtWAaVXepI1cUgulKyvEycTLYNaOPXwJ8fAAfCjuknFygESC7Nue4c6UcRxqwxhdCdBY++51C/yjR38Ao50l2jUHKFmpTKhpxI7G7Jo1Q/SXi5CdWlwzLqdiqMNfKSQf9qWHOstwaPUyHaruNTkDU3kkNyx3JO5ofHT9VCEG5otNTNpRnqMz1RaiodU/TkDkOQCGlJnmsNhTLiOKEaZRvaqeFw9XHnbc0AbzSeFWMRY3/s5Awh77fxau8PwpdrnatBHDYVPCYEKtRnmtVyKERNu7VU5pzM6zdFTO9D4Ca0hb7qu3wjauSPuapie0czf8sj1ZlX61QrH3YR84K/Rss8H5xQ3R7D58TAvfIvyIP0rbcSxYGLnlPuRkDzOlZzobF/iUc7IrN8jTHiiloppPvuq/X60oebutyR5dQguGYsdXZgdTv8AnT+FcuH/AKD+vnSNMDlQAa603e6x222FvUUCTM5LjU94YtkT0qESa+tVcLxwbsnQ0Th/rTzYoIY8nilO1LFzB1TwrrXMlTtrUstMrqFlTauTYgRoXPKruqpTxLDfvEghv2RqT5d/hQZ5hFGXFTjjc9wa0JbHISGnNs7myZthpck/wqvaPkO+sv1nXTZ9ciAhM251uWP8Tm5PoK0PS1wkQjTTMLAHcR8r+LkZj4BRSXBYFmCxpu9hc7C/M0loe841U2lrjonVU0xxili1Jsev9JC8nW4gt7qVQoM0+uiry/XfW9xmChwoXB4ZVfEt2pZ5BmyDvsdATyHjXOmGIVsHckGaAA5jbO0bdm5POzZT6mhM2kJXtu3Im99/LLgrTtnOjjJacwLD38Vh+KYvMci0y4Tw/KKA4JgSxznnT6SQKLU/p2Yj2r0gqZMA7FnivsVPYUqeW9XTNmqoRUSVxeeSHCwMGeqpk2NQxIy4Yn78ir6KCx+ZSiJVFUcdNlhj/hZz5u1h8kpbVCwHX+/ZM6U3JPL+vdMeicJyzSclUC/maZ8W/wArDx7F2aQjw2FXcBwGXAINmnkLei6Co8Z1xeUezEip621pMXXdfmftl6ojvqK5horug8R9TTjikStkW1iTv5Cg+FR5pdPdHzOlGYxbygW9lT86A7MrrRko4HhxQk7gA6/rzojDnbzovDLaFvHT5/2rmFwhFq1Oyhhp7neUj2gC6YAcE0vVqiqb60RFVsroVHEMV1cZa1zy86WwuIYWeT2mGZxfXLfRfN208ga7jcaskxHuRasR39w7zsB4mk3SDGGR+r+6cz2+/b2fJFsvnes/V3rJ207dN/ROaO1NE6pduyb1/pJsZ1uKmVR2pJWsAP1oAPkK1DRLhUUoA8mqwg7O9rNM3dGmoHhfm1S4HwnqSC+k0wIHfHELF28CdF/0NcxePGVpEUM+IPVYdD90aD+Vd3PkKVbSrO2lMUX0Cwy0NvbXwB5EONm0ZZGJZPrOfMX9/dZrjHFkwamMHrcS92d23zH3j/Db2VrPf/HTSfayEjOwGU7sDffuHZ2rYcN6IJF9pIeslY3LHYa+6Pr+FQ6SMsaxLzZy3/ap+rij0Ja+QNZnmLn8Ilc1zIi9+VhkPylAURrYUE7Zq48uY1Ykda0uxZDRYxrcGZ1XyrUhHV64c1aYrCiiPihOl4JWYSW8zYUBxV8+JYDUKQg/oAX8QafRuFJk/wCGC/8A2i4+dqWdDMJ1uMiDajNmb07RpLXkM8ASnFEbsJ8PJejYbDhJI4vdw8S38yLmslBKXeSX7zMfnp9Kf47iWTDYmcntSsVT10+FrVncFKFS21JmghoHziVO9zfinXR1bB27zYelHRPmdyddbfCocPTJCt+658zqat4Th7hf4j+JoLjqUQDRMpEyoo/W396uh5V3iA7YHcPx1roXWtfTNwQtB4JHMbyuKnfWquL4vq4ieZ0FXhNaTNN12INxeOLl947AerECh1c4giLyiwRGV4YN6BMRw0BYe3oxvzkP+WvjlF5D45as6G8NDkyvqqnn7znX8yaE41I00oiTtZSdR70hPaI8L2UeC1osJhDD9gupiS5t70kh38ha1IJH/pqfGcnyZ9B8sPHktDTRieoEbc448up3+5/1SePrWkbZpj1Qb7sKayN4XJI9RS2PExJ1mOkNkRDHAvcgsLgc2c7fwgd9MsWwUdVplKWZ9ssam5//AEa/oKxs2EfichJJTCoxEeX3jtcDu/C1Z6BgfcuNm7+nDqbW8+K0Ul26C53D36D1Q0XTl5LlUVFA3Opv+FKMZxF8RKCzEhR8Lnw8qaYroGwssUoKgMe2CNFvrcX3+tLuDYK4z95NvIaD8K2Gz2xP7sI5nj91ldpSTR96cngBu+yvw+Fo+LDW1q+OK1SNaZkQaFlHzFxUSKom7quNUO+tTdoos1S3jkuTDsOcjBfQdpvwUetX9Bl6uOec75RGniz/AJClPSaa8ix/cUX831PrbKPStH0VwGbqYjpclz67fIVlKw9rIRuJ+w/xaVg7KADfb7lT4/EfsohrlXMfM0JBB7IpvjHDzyuLWByjyGlTweFzN5CgFuSq4rmynJIQlu/Sm/ApgzgbW/0/Ol2IwhzADWwv9KL4SpUk7W1+Gg+dBZT43hvNWO1wglMsRJmkJ8TXwk19aGia5NWA6itbhsLJHivmrOOY3q0NvabQfWlgm6iEn3hY/wBbA5B/Sl382WpYtf3jGBd0j+ev1OnrRnSrAIEuz2yqz3W1v4mtzuQFHgtZbaNVH+oZE/TfZaTZ1NI6N8rNbENv6qHQnAAHrW3JyRjva1yf6R8zT7DYfK0khvqdP6RYfU+dee9Eenaq0fXm6xqVuoFgC2a5Uc+V+dq2PCeOrioJJRdYxKwDHmq8/U0p2490suMaadM8h5Z9bp1smIQxdmdfXifZCcUwBxBKNcR7uRpn7k8FFq+WILaNABkGgGwOwHzpVxfjuJm+xwcDgbdc65VA7wGt8TQPRrEdQ5zsW6w3Zjckt976VOg2ZNUtvewG75vVis2nDTPAIzOV93+Jtx9+qwshX2ntEnruf13Vn8PCFAUbAAD0o/pRi8+ISEezAuY/ztoPUa0CGra7Np2wx3G9YrbNSZpsPBWA1FjX2aoU0SMBRkktrQgNzqbDcnuA1PyvREy30pbxqbq4W737A8jq3y0/qqnUyFjCVepYw94alHD8O2Lxarzlf4An6L+Fem4ZljaedRZYl6uPzGn51jugGFymXE2/y0sv8z3A+VbHiK9Xh4oebHO369KzDO9ITuGXnmft6p1VO0Hj+Pv6JRDFZQOe/rvTThUdlLd5v+VLpH5Dcmwps0gSLyH+lHkCpRLmGfMzN3mw8h/em0kYSPW12PyFL+FweyPU0bxIXcD7o+Z1qdDHinxcApVLy2G3FUouldtb41xTbSrIUuRT5KxnkhuFZcPG2JlNkUGRifC4RR/EzH5CvNePY6fGCTiDsFXrBCqAnQZS2UD7qjfvLU//AGkdIzMxwuG1w8Fuscahn21O1haw7zfwoLiHDwnDcFESVeR3mtbfMQo9cq/OsLACD20n1OPkNfM7/BbiwDeyZo0eZ/1ZSEsxCqLuxsABr8t6984Fglhw0WH/AOGlrg7ncnbvrzroDB1U88zWOVVRW8XcL3b2BFPOkPSQ4PHKXuYJ0170dTlzAd1rXH1FVdoYql4hZuz6m3sFeo2CJnaP35dM7eqb9LOKLh8O5GhfsjnuNT6D8a894Xji8Ss+hN9eWlC9M+lJxM1kP2aaAjnrq3r9KTwcTYR9WNRtbnruBbv2p5sYOpY7PJz3JNtm1U4Bm7etXw+7AyHUyHNc92y/IfOjQlU4CMhBcWO5Hdfl6bUTWwjbZoWNldd5UctfWrtfNREJU2uay/SnFZpRGNoxb+ptT8rD0rUyyBFLnZQWPoNvXQetZDguBbE4lVb33ux8N2+VJtpyhjQ3xKdbMjuTJ4Bb/ozwzJBh4eb/AG0nkfZB9BV3GcXmlY8hoPwo7DTZVmxG1+wnkNNPSs884Y6G9KIwWMF9dT1P9WCJK7G4n5l8JV2GjvIByUX+NNJxmKpyvc+Q/vQfCI9C33jf8vlReEOZ2bu7I9N6BJLd10aKOzbcU64ZHrfl+WpoFyWct3m9NcOtoz5W9T/b8a5h8IL3NONnDBGXHeqlYMbg0bkEmHJ5UZh4bWo2PDDlXGAU1dL75IDYsOa8v6T5OsESBVMzdZIF0Fz7IIHcDtbdjVnTebLi4oWF0ghRdhuFBJ1t37Xqvo3h/wB74h1shuqsXJPcpJN/O1ZzinF2lnllILhzrfuve3gKyQbiktwHr/S1+LAzqfT+1oOicgZDqQJMTELnuUF7D1t8af8AT3gjYpE6sDOGuLmwynQ6/A+lY7oixebDxLfSV5G8BlUD8D8a9OxUmvlVCqJiqA5uuvt7JpSgSwFrtNPf3Xn8HQEIAZpfEhBoANScx/KkvBOrOK0Fl1yA6+W/O1bTjytJEVUgdZfM33Yxz8S7aAfQGvO1fqpQw90g03oZHh4fIeBtySavjYWmOPgRfmt+K+qMbhgGGxFx61KtvqsGV9Xxr4mvlFeXgj+kHB8AsXVy8TVS1iRFA8lwPHz/AAo/o90DghjSaLGq5xUZEPWQSIdWsTpe21ta8t4rjOtmJGq3sPIaD47+te09EOlmWPDKzzFMLhskiA2VnvYX17ShNBfutWUn/fksc/wFqWYYIgNEh6RYZsP/AIdrAx6GxuMx7u+kXDeBzYgkRIWt7TaBVHezkhVHma9AxXHcEQytBIOtDLmCoXXMGFwSe0xB57W3NKuHcZhCJBedEgkdlKpE4kDHQyRPoXXYHW19LUaQk7kvbG0O+rJCYbhMqyx4ZJIJXkHZySBlB10LgaGw/CmRhjSDB2AVnjZnPNiJGFz46WozDdMIxj1lVOrjLfaDq4z2QmVLWGYNmuTY7Wp7hukYVIBJqZMOCuVEsGzyAnS1tgNO7aqbosRsN6vRloBz+ZJVBhGkyxxjMxBNhbz8tq0eN6OWiGRO32PeH3O1ube1QR6TxjNlhILb3YW0UqNLab28h31b0hxq/u4sRcum1v8AgimYDxhaBYIP7dnOJus9NIVJF7WNjVU+JBtrrQM09AyYi5t40xbHdJ5KjCs9wKP92wuOxF9RGIx5u1j671mOi0Cy4mOKS5WU5DY2NyCB/wCVq0HSB+r4VGvPETlvSNfn2mrG4DHNDLHKls0bq4vtdSCL+GlZKFuNrid59Mls5jhIA3BE4fHPh5VaM2Zdr+Z3Fa3B9O0kXLKOrJ3Yarb8QeVZTiRzhJmAVpL6C1iLnW1+zbRbc7Xp10c4Bh5oo2kMiu0kykhhYCODrQchFzcnLa+tqm+CObUZ8V6OokhFgcuCPxfEJJsM7WCjVkUfdG1+85fgKxU+vjY716jxDo91UVxIj3JQAA+IF+QO118RvSTE9A4ftEixAYq8q3bQfZyooGWwLuVZtrAm1jTOphjjDMHC3klVLNJI5+PW9/P/ABCdGsaHhCkjMmlvDcU3pevRiPC5ZOtBkUXdWW11do1UrzVh1gupvsda2A6OqerYFgjCMsD7d2fK3Z0yKDftaixU89GlJUh0YDt2SVVlKRKcO/NZxzyoHjmN6uFraM3ZHrufQX+IrVnotckrKmU+yWuNLn2z7m1geZrNdKOAr1sCNIe1iFh00KqwTMSp1D3J30sFPOuVdS0RkNOZyXaOlcZQXDIZrOdF8AJJS7exEM7emij1NehwJ1cCJ70hzN5VbwPoZAqIkMxtI5eTPr2Y+rGUMANAXve2vpq3xXAC5Y50BuUGtgrAoLE8x2uX3TrypJAbFzz0Hzr6JhVtLyGjd89PVZPGYq7HwruENluaI/8A58mSAFjllm6s9kqynMo2bY2bNb58gdiej6GwhmBU5gAQWbsBC9rAZrFgBYC+vdXS86Ks2M3xJfgmuS3f+hWgwcNhc+Q+tRwXRZ0GZpEstybBiNA1spAs3s8u+nUvR9lGrqLC+oO9mJ2/lPyotNYvxFTexwZayBimAoXH4zuqvF3jdkOpViLjbQ2pdiZ7nSnTGAm6VTTFosuTzmhg+tfO9QXerGiX65lZ/wDaPEYjhMOTpFADbxdix+VqyWEw/WOqD3mA01tc2vatx+07/bf6E/8AUUi6Lf7bhv8AqJ+NYqElsAPIlfQ5heQp5xf9lmJhwz4iY2CAKiXvzN7n3V7rblvCsxwLC3m190X+le6ftS/+vb+dfrXjfAt39Pxq3R37WzjdUqo/tEjgn8FIcVxKPDSEJChkV82d+1vrsdOexFq0UP6+dZzj3+e38q/hTbaLQ+IX3H2SrZ12yuHEJDjsa8srSubuxuT+tvIbVtuHYvrYUbmRY+Y0/XnWQP5fga0/Rv8Ayf6j+FAoH4ZC3krO0Yw6MO3gq7ieL6qJn57L4sdvhv6Vk+DYHr50QnQm7HuUasfgK0fSn/LT+c/+poPov7cv/Sb6UHaMpLjyU6FgZDi45rd8KlKI047LyMFj/hRdBb4D4Uo4vjO1a97an8/OnP8Au4P5azPEfab9d9Ak/bYGtVVvfJJX2Be5LH50XhQXkvyH6P5VRhvZ/XdR/Btj6fjQg5SDVosC7ZACeyvaAsBqdBsNee9daapxewfT8Kobf9eNOKRoEY5qvUE4rIbEvegGFMcTQzUzYcknmF3IMivl3olqgdx5iukqIbdf/9k="/>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7"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2438400"/>
            <a:ext cx="3200400" cy="40205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959656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Attendance</a:t>
            </a:r>
            <a:endParaRPr lang="en-US" dirty="0"/>
          </a:p>
        </p:txBody>
      </p:sp>
      <p:sp>
        <p:nvSpPr>
          <p:cNvPr id="3" name="Content Placeholder 2"/>
          <p:cNvSpPr>
            <a:spLocks noGrp="1"/>
          </p:cNvSpPr>
          <p:nvPr>
            <p:ph idx="1"/>
          </p:nvPr>
        </p:nvSpPr>
        <p:spPr>
          <a:xfrm>
            <a:off x="533400" y="2323652"/>
            <a:ext cx="8077200" cy="3508977"/>
          </a:xfrm>
        </p:spPr>
        <p:txBody>
          <a:bodyPr>
            <a:normAutofit/>
          </a:bodyPr>
          <a:lstStyle/>
          <a:p>
            <a:pPr lvl="4"/>
            <a:r>
              <a:rPr lang="en-US" dirty="0"/>
              <a:t>Students are expected to attend all classes because the course is participatory in nature. </a:t>
            </a:r>
          </a:p>
          <a:p>
            <a:pPr lvl="4"/>
            <a:r>
              <a:rPr lang="en-US" dirty="0" smtClean="0"/>
              <a:t>Attendance </a:t>
            </a:r>
            <a:r>
              <a:rPr lang="en-US" dirty="0"/>
              <a:t>will be taken in class, by collection of attendance sheets, assessments, quizzes, online discussions, and/or question logs. Attendance will be taken 10 times throughout the academic term. Each recorded attendance will be worth 1% of students’ course grade. Each absence will be penalized by 1% of students’ course grade. </a:t>
            </a:r>
          </a:p>
          <a:p>
            <a:pPr lvl="4"/>
            <a:r>
              <a:rPr lang="en-US" dirty="0"/>
              <a:t>No side conversations, texting, or off topic typing while others are talking.</a:t>
            </a:r>
          </a:p>
        </p:txBody>
      </p:sp>
    </p:spTree>
    <p:extLst>
      <p:ext uri="{BB962C8B-B14F-4D97-AF65-F5344CB8AC3E}">
        <p14:creationId xmlns:p14="http://schemas.microsoft.com/office/powerpoint/2010/main" val="22963245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Reading text and reserved </a:t>
            </a:r>
            <a:r>
              <a:rPr lang="en-US" dirty="0" smtClean="0"/>
              <a:t>materials</a:t>
            </a:r>
            <a:endParaRPr lang="en-US" dirty="0"/>
          </a:p>
        </p:txBody>
      </p:sp>
      <p:sp>
        <p:nvSpPr>
          <p:cNvPr id="3" name="Content Placeholder 2"/>
          <p:cNvSpPr>
            <a:spLocks noGrp="1"/>
          </p:cNvSpPr>
          <p:nvPr>
            <p:ph idx="1"/>
          </p:nvPr>
        </p:nvSpPr>
        <p:spPr/>
        <p:txBody>
          <a:bodyPr>
            <a:normAutofit fontScale="92500"/>
          </a:bodyPr>
          <a:lstStyle/>
          <a:p>
            <a:pPr lvl="0"/>
            <a:r>
              <a:rPr lang="en-US" dirty="0" smtClean="0"/>
              <a:t>You </a:t>
            </a:r>
            <a:r>
              <a:rPr lang="en-US" dirty="0"/>
              <a:t>are expected to read all of the assigned material prior to coming to class. You will be asked to apply the material in the textbook to class activities and discussions. You will be asked to formulate questions about what you read (see RAR description below). </a:t>
            </a:r>
          </a:p>
          <a:p>
            <a:pPr lvl="0"/>
            <a:r>
              <a:rPr lang="en-US" dirty="0"/>
              <a:t>Based on the readings, you will be required to do a group presentation during the second half of the course (see schedule for details).</a:t>
            </a:r>
          </a:p>
          <a:p>
            <a:endParaRPr lang="en-US" dirty="0"/>
          </a:p>
        </p:txBody>
      </p:sp>
    </p:spTree>
    <p:extLst>
      <p:ext uri="{BB962C8B-B14F-4D97-AF65-F5344CB8AC3E}">
        <p14:creationId xmlns:p14="http://schemas.microsoft.com/office/powerpoint/2010/main" val="133398062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RAR: Review, Apply, </a:t>
            </a:r>
            <a:r>
              <a:rPr lang="en-US" dirty="0" smtClean="0"/>
              <a:t>Reflect</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t>You </a:t>
            </a:r>
            <a:r>
              <a:rPr lang="en-US" dirty="0"/>
              <a:t>will be asked to generate questions about sections of the assigned chapter using the review, apply reflect format found in the text. An example of this format can be found on page </a:t>
            </a:r>
            <a:r>
              <a:rPr lang="en-US" dirty="0" smtClean="0"/>
              <a:t>261 </a:t>
            </a:r>
            <a:r>
              <a:rPr lang="en-US" dirty="0"/>
              <a:t>of your textbook. All RARs will be posted on your individual wiki page using the provided template. It is the student’s responsibility to ensure material is posted properly and on time.  </a:t>
            </a:r>
            <a:endParaRPr lang="en-US" dirty="0" smtClean="0"/>
          </a:p>
          <a:p>
            <a:pPr lvl="0"/>
            <a:r>
              <a:rPr lang="en-US" dirty="0" smtClean="0"/>
              <a:t>We will answer these in class with group activities!</a:t>
            </a:r>
          </a:p>
          <a:p>
            <a:pPr lvl="0"/>
            <a:r>
              <a:rPr lang="en-US" dirty="0" smtClean="0"/>
              <a:t>Posting using the wiki template!  </a:t>
            </a:r>
            <a:endParaRPr lang="en-US" dirty="0"/>
          </a:p>
          <a:p>
            <a:endParaRPr lang="en-US" dirty="0"/>
          </a:p>
        </p:txBody>
      </p:sp>
    </p:spTree>
    <p:extLst>
      <p:ext uri="{BB962C8B-B14F-4D97-AF65-F5344CB8AC3E}">
        <p14:creationId xmlns:p14="http://schemas.microsoft.com/office/powerpoint/2010/main" val="94703872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024744" cy="1143000"/>
          </a:xfrm>
        </p:spPr>
        <p:txBody>
          <a:bodyPr>
            <a:normAutofit fontScale="90000"/>
          </a:bodyPr>
          <a:lstStyle/>
          <a:p>
            <a:r>
              <a:rPr lang="en-US" dirty="0" smtClean="0"/>
              <a:t>RAR Example on Math </a:t>
            </a:r>
            <a:br>
              <a:rPr lang="en-US" dirty="0" smtClean="0"/>
            </a:br>
            <a:r>
              <a:rPr lang="en-US" dirty="0" smtClean="0"/>
              <a:t>(pp. 238- 239)</a:t>
            </a:r>
            <a:endParaRPr lang="en-US" dirty="0"/>
          </a:p>
        </p:txBody>
      </p:sp>
      <p:sp>
        <p:nvSpPr>
          <p:cNvPr id="3" name="Content Placeholder 2"/>
          <p:cNvSpPr>
            <a:spLocks noGrp="1"/>
          </p:cNvSpPr>
          <p:nvPr>
            <p:ph idx="1"/>
          </p:nvPr>
        </p:nvSpPr>
        <p:spPr>
          <a:xfrm>
            <a:off x="1043492" y="2057400"/>
            <a:ext cx="6777317" cy="4038600"/>
          </a:xfrm>
        </p:spPr>
        <p:txBody>
          <a:bodyPr>
            <a:normAutofit fontScale="85000" lnSpcReduction="10000"/>
          </a:bodyPr>
          <a:lstStyle/>
          <a:p>
            <a:r>
              <a:rPr lang="en-US" b="1" dirty="0" smtClean="0"/>
              <a:t>Review:</a:t>
            </a:r>
          </a:p>
          <a:p>
            <a:pPr lvl="1"/>
            <a:r>
              <a:rPr lang="en-US" dirty="0" smtClean="0"/>
              <a:t>Cite evidence that school-age children view the mind as n active constructive agent.</a:t>
            </a:r>
          </a:p>
          <a:p>
            <a:r>
              <a:rPr lang="en-US" b="1" dirty="0" smtClean="0"/>
              <a:t>Apply:</a:t>
            </a:r>
          </a:p>
          <a:p>
            <a:pPr lvl="1"/>
            <a:r>
              <a:rPr lang="en-US" dirty="0" smtClean="0"/>
              <a:t>After viewing a slideshow on endangered species, second and fifth graders were asked to remember as many animals as they could. Explain why fifth graders recalled more than second graders.</a:t>
            </a:r>
          </a:p>
          <a:p>
            <a:r>
              <a:rPr lang="en-US" b="1" dirty="0" smtClean="0"/>
              <a:t>Reflect:</a:t>
            </a:r>
          </a:p>
          <a:p>
            <a:pPr lvl="1"/>
            <a:r>
              <a:rPr lang="en-US" dirty="0" smtClean="0"/>
              <a:t>In elementary school math education, how much emphasis was placed on computational drill and how much on understanding concepts? How did this affect your interest in math?</a:t>
            </a:r>
          </a:p>
          <a:p>
            <a:pPr marL="68580" indent="0">
              <a:buNone/>
            </a:pPr>
            <a:endParaRPr lang="en-US" dirty="0" smtClean="0"/>
          </a:p>
        </p:txBody>
      </p:sp>
    </p:spTree>
    <p:extLst>
      <p:ext uri="{BB962C8B-B14F-4D97-AF65-F5344CB8AC3E}">
        <p14:creationId xmlns:p14="http://schemas.microsoft.com/office/powerpoint/2010/main" val="33266927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Pre-Adolescence Observation Final Term </a:t>
            </a:r>
            <a:r>
              <a:rPr lang="en-US" dirty="0" smtClean="0"/>
              <a:t>Project</a:t>
            </a:r>
            <a:endParaRPr lang="en-US" dirty="0"/>
          </a:p>
        </p:txBody>
      </p:sp>
      <p:sp>
        <p:nvSpPr>
          <p:cNvPr id="3" name="Content Placeholder 2"/>
          <p:cNvSpPr>
            <a:spLocks noGrp="1"/>
          </p:cNvSpPr>
          <p:nvPr>
            <p:ph idx="1"/>
          </p:nvPr>
        </p:nvSpPr>
        <p:spPr>
          <a:xfrm>
            <a:off x="685800" y="2323652"/>
            <a:ext cx="7772400" cy="3924748"/>
          </a:xfrm>
        </p:spPr>
        <p:txBody>
          <a:bodyPr>
            <a:normAutofit fontScale="70000" lnSpcReduction="20000"/>
          </a:bodyPr>
          <a:lstStyle/>
          <a:p>
            <a:pPr lvl="0"/>
            <a:r>
              <a:rPr lang="en-US" dirty="0"/>
              <a:t>O</a:t>
            </a:r>
            <a:r>
              <a:rPr lang="en-US" dirty="0" smtClean="0"/>
              <a:t>bserve </a:t>
            </a:r>
            <a:r>
              <a:rPr lang="en-US" dirty="0"/>
              <a:t>or interview pre-adolescents in a setting of your choice (location must be approved by the instructor) </a:t>
            </a:r>
            <a:endParaRPr lang="en-US" dirty="0" smtClean="0"/>
          </a:p>
          <a:p>
            <a:pPr lvl="1"/>
            <a:r>
              <a:rPr lang="en-US" dirty="0" smtClean="0"/>
              <a:t>5 </a:t>
            </a:r>
            <a:r>
              <a:rPr lang="en-US" dirty="0"/>
              <a:t>hours. </a:t>
            </a:r>
            <a:endParaRPr lang="en-US" dirty="0" smtClean="0"/>
          </a:p>
          <a:p>
            <a:pPr lvl="1"/>
            <a:r>
              <a:rPr lang="en-US" dirty="0" smtClean="0"/>
              <a:t>Be </a:t>
            </a:r>
            <a:r>
              <a:rPr lang="en-US" dirty="0"/>
              <a:t>creative in your site selection, and consider diverse learning settings. This can be at home, in your neighborhood, on campus, etc.</a:t>
            </a:r>
          </a:p>
          <a:p>
            <a:pPr lvl="0"/>
            <a:r>
              <a:rPr lang="en-US" dirty="0"/>
              <a:t>You will post your observation location on your wiki page, using the prompts provided on the template, in order to receive approval. After receiving instructor approval, you will complete your 5 </a:t>
            </a:r>
            <a:r>
              <a:rPr lang="en-US" dirty="0" smtClean="0"/>
              <a:t>hours.</a:t>
            </a:r>
          </a:p>
          <a:p>
            <a:pPr lvl="0"/>
            <a:r>
              <a:rPr lang="en-US" dirty="0" smtClean="0"/>
              <a:t>Throughout </a:t>
            </a:r>
            <a:r>
              <a:rPr lang="en-US" dirty="0"/>
              <a:t>the term, you will be asked to share your reflections from your observation hours and connect your observations to the chapters covered. You will be given time at the end of the term to complete a reflective assignment, if needed. However, it is recommended to keep up with the work as it moved along. </a:t>
            </a:r>
          </a:p>
          <a:p>
            <a:pPr lvl="0"/>
            <a:r>
              <a:rPr lang="en-US" dirty="0" smtClean="0"/>
              <a:t>Each </a:t>
            </a:r>
            <a:r>
              <a:rPr lang="en-US" dirty="0"/>
              <a:t>week, students will open the class with time to share observations and connect it to the material covered the week prior (as a form of review). </a:t>
            </a:r>
          </a:p>
          <a:p>
            <a:endParaRPr lang="en-US" dirty="0"/>
          </a:p>
        </p:txBody>
      </p:sp>
    </p:spTree>
    <p:extLst>
      <p:ext uri="{BB962C8B-B14F-4D97-AF65-F5344CB8AC3E}">
        <p14:creationId xmlns:p14="http://schemas.microsoft.com/office/powerpoint/2010/main" val="6704546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Research </a:t>
            </a:r>
            <a:r>
              <a:rPr lang="en-US" dirty="0" smtClean="0"/>
              <a:t>Activity</a:t>
            </a:r>
            <a:endParaRPr lang="en-US" dirty="0"/>
          </a:p>
        </p:txBody>
      </p:sp>
      <p:sp>
        <p:nvSpPr>
          <p:cNvPr id="3" name="Content Placeholder 2"/>
          <p:cNvSpPr>
            <a:spLocks noGrp="1"/>
          </p:cNvSpPr>
          <p:nvPr>
            <p:ph idx="1"/>
          </p:nvPr>
        </p:nvSpPr>
        <p:spPr/>
        <p:txBody>
          <a:bodyPr>
            <a:normAutofit fontScale="70000" lnSpcReduction="20000"/>
          </a:bodyPr>
          <a:lstStyle/>
          <a:p>
            <a:pPr lvl="0"/>
            <a:r>
              <a:rPr lang="en-US" dirty="0" smtClean="0"/>
              <a:t>Students </a:t>
            </a:r>
            <a:r>
              <a:rPr lang="en-US" dirty="0"/>
              <a:t>will be asked to participate in THREE (3) research activities to receive full credit (5% of the course grade). This may be accomplished by participating in an approved research study, and/or completing an alternative reading assignment.</a:t>
            </a:r>
          </a:p>
          <a:p>
            <a:pPr lvl="0"/>
            <a:r>
              <a:rPr lang="en-US" dirty="0"/>
              <a:t>Both the announcements for approved research studies and description of the alternative reading assignment will be posted on </a:t>
            </a:r>
            <a:r>
              <a:rPr lang="en-US" u="sng" dirty="0">
                <a:hlinkClick r:id="rId2"/>
              </a:rPr>
              <a:t>http://uc-edst.sona-systems.com/</a:t>
            </a:r>
            <a:r>
              <a:rPr lang="en-US" dirty="0"/>
              <a:t>. There, students can follow the instructions provided.</a:t>
            </a:r>
          </a:p>
          <a:p>
            <a:pPr lvl="0"/>
            <a:r>
              <a:rPr lang="en-US" dirty="0"/>
              <a:t>Students who wish to participate in a research study may be penalized, if they sign-up for a study and do NOT show up or participate at the allotted time. The penalty for this will be to complete an additional research credit (i.e. participate in another study or reading assignment). </a:t>
            </a:r>
          </a:p>
          <a:p>
            <a:endParaRPr lang="en-US" dirty="0"/>
          </a:p>
        </p:txBody>
      </p:sp>
    </p:spTree>
    <p:extLst>
      <p:ext uri="{BB962C8B-B14F-4D97-AF65-F5344CB8AC3E}">
        <p14:creationId xmlns:p14="http://schemas.microsoft.com/office/powerpoint/2010/main" val="24324479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dirty="0">
                <a:solidFill>
                  <a:srgbClr val="000000"/>
                </a:solidFill>
                <a:latin typeface="Times New Roman" pitchFamily="18" charset="0"/>
                <a:ea typeface="Arial Unicode MS" pitchFamily="34" charset="-128"/>
                <a:cs typeface="Times New Roman" pitchFamily="18" charset="0"/>
              </a:rPr>
              <a:t>Grading </a:t>
            </a:r>
            <a:r>
              <a:rPr lang="en-US" b="1" dirty="0" smtClean="0">
                <a:solidFill>
                  <a:srgbClr val="000000"/>
                </a:solidFill>
                <a:latin typeface="Times New Roman" pitchFamily="18" charset="0"/>
                <a:ea typeface="Arial Unicode MS" pitchFamily="34" charset="-128"/>
                <a:cs typeface="Times New Roman" pitchFamily="18" charset="0"/>
              </a:rPr>
              <a:t>Scale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79215937"/>
              </p:ext>
            </p:extLst>
          </p:nvPr>
        </p:nvGraphicFramePr>
        <p:xfrm>
          <a:off x="990600" y="2133600"/>
          <a:ext cx="7010400" cy="4023360"/>
        </p:xfrm>
        <a:graphic>
          <a:graphicData uri="http://schemas.openxmlformats.org/drawingml/2006/table">
            <a:tbl>
              <a:tblPr firstRow="1" firstCol="1" bandRow="1" bandCol="1">
                <a:tableStyleId>{5C22544A-7EE6-4342-B048-85BDC9FD1C3A}</a:tableStyleId>
              </a:tblPr>
              <a:tblGrid>
                <a:gridCol w="1981200"/>
                <a:gridCol w="5029200"/>
              </a:tblGrid>
              <a:tr h="3962400">
                <a:tc>
                  <a:txBody>
                    <a:bodyPr/>
                    <a:lstStyle/>
                    <a:p>
                      <a:pPr marL="0" marR="0">
                        <a:spcBef>
                          <a:spcPts val="0"/>
                        </a:spcBef>
                        <a:spcAft>
                          <a:spcPts val="0"/>
                        </a:spcAft>
                      </a:pPr>
                      <a:r>
                        <a:rPr lang="en-US" sz="1200" dirty="0">
                          <a:effectLst/>
                        </a:rPr>
                        <a:t>93 – 100 = A</a:t>
                      </a:r>
                    </a:p>
                    <a:p>
                      <a:pPr marL="0" marR="0">
                        <a:spcBef>
                          <a:spcPts val="0"/>
                        </a:spcBef>
                        <a:spcAft>
                          <a:spcPts val="0"/>
                        </a:spcAft>
                      </a:pPr>
                      <a:r>
                        <a:rPr lang="en-US" sz="1200" dirty="0" smtClean="0">
                          <a:effectLst/>
                        </a:rPr>
                        <a:t>90 – 92  = A-</a:t>
                      </a:r>
                      <a:endParaRPr lang="en-US" sz="1200" dirty="0">
                        <a:effectLst/>
                      </a:endParaRPr>
                    </a:p>
                    <a:p>
                      <a:pPr marL="0" marR="0">
                        <a:spcBef>
                          <a:spcPts val="0"/>
                        </a:spcBef>
                        <a:spcAft>
                          <a:spcPts val="0"/>
                        </a:spcAft>
                      </a:pPr>
                      <a:r>
                        <a:rPr lang="en-US" sz="1200" dirty="0">
                          <a:effectLst/>
                        </a:rPr>
                        <a:t>87 – 89  = B+</a:t>
                      </a:r>
                    </a:p>
                    <a:p>
                      <a:pPr marL="0" marR="0">
                        <a:spcBef>
                          <a:spcPts val="0"/>
                        </a:spcBef>
                        <a:spcAft>
                          <a:spcPts val="0"/>
                        </a:spcAft>
                      </a:pPr>
                      <a:r>
                        <a:rPr lang="en-US" sz="1200" dirty="0">
                          <a:effectLst/>
                        </a:rPr>
                        <a:t>83 – 86  = B</a:t>
                      </a:r>
                    </a:p>
                    <a:p>
                      <a:pPr marL="0" marR="0">
                        <a:spcBef>
                          <a:spcPts val="0"/>
                        </a:spcBef>
                        <a:spcAft>
                          <a:spcPts val="0"/>
                        </a:spcAft>
                      </a:pPr>
                      <a:r>
                        <a:rPr lang="en-US" sz="1200" dirty="0">
                          <a:effectLst/>
                        </a:rPr>
                        <a:t>80 – 82  = B-</a:t>
                      </a:r>
                    </a:p>
                    <a:p>
                      <a:pPr marL="0" marR="0">
                        <a:spcBef>
                          <a:spcPts val="0"/>
                        </a:spcBef>
                        <a:spcAft>
                          <a:spcPts val="0"/>
                        </a:spcAft>
                      </a:pPr>
                      <a:r>
                        <a:rPr lang="en-US" sz="1200" dirty="0">
                          <a:effectLst/>
                        </a:rPr>
                        <a:t>77 – 79  = C+</a:t>
                      </a:r>
                    </a:p>
                    <a:p>
                      <a:pPr marL="0" marR="0">
                        <a:spcBef>
                          <a:spcPts val="0"/>
                        </a:spcBef>
                        <a:spcAft>
                          <a:spcPts val="0"/>
                        </a:spcAft>
                      </a:pPr>
                      <a:r>
                        <a:rPr lang="en-US" sz="1200" dirty="0">
                          <a:effectLst/>
                        </a:rPr>
                        <a:t>73 – 76  = C</a:t>
                      </a:r>
                    </a:p>
                    <a:p>
                      <a:pPr marL="0" marR="0">
                        <a:spcBef>
                          <a:spcPts val="0"/>
                        </a:spcBef>
                        <a:spcAft>
                          <a:spcPts val="0"/>
                        </a:spcAft>
                      </a:pPr>
                      <a:r>
                        <a:rPr lang="en-US" sz="1200" dirty="0">
                          <a:effectLst/>
                        </a:rPr>
                        <a:t>70 – 72  = C-</a:t>
                      </a:r>
                    </a:p>
                    <a:p>
                      <a:pPr marL="0" marR="0">
                        <a:spcBef>
                          <a:spcPts val="0"/>
                        </a:spcBef>
                        <a:spcAft>
                          <a:spcPts val="0"/>
                        </a:spcAft>
                      </a:pPr>
                      <a:r>
                        <a:rPr lang="en-US" sz="1200" dirty="0">
                          <a:effectLst/>
                        </a:rPr>
                        <a:t>67 – 69  = D+</a:t>
                      </a:r>
                    </a:p>
                    <a:p>
                      <a:pPr marL="0" marR="0">
                        <a:spcBef>
                          <a:spcPts val="0"/>
                        </a:spcBef>
                        <a:spcAft>
                          <a:spcPts val="0"/>
                        </a:spcAft>
                      </a:pPr>
                      <a:r>
                        <a:rPr lang="en-US" sz="1200" dirty="0">
                          <a:effectLst/>
                        </a:rPr>
                        <a:t>63 – 66  = D</a:t>
                      </a:r>
                    </a:p>
                    <a:p>
                      <a:pPr marL="0" marR="0">
                        <a:spcBef>
                          <a:spcPts val="0"/>
                        </a:spcBef>
                        <a:spcAft>
                          <a:spcPts val="0"/>
                        </a:spcAft>
                      </a:pPr>
                      <a:r>
                        <a:rPr lang="en-US" sz="1200" dirty="0">
                          <a:effectLst/>
                        </a:rPr>
                        <a:t>60 – 62  = D-</a:t>
                      </a:r>
                    </a:p>
                    <a:p>
                      <a:pPr marL="0" marR="0">
                        <a:spcBef>
                          <a:spcPts val="0"/>
                        </a:spcBef>
                        <a:spcAft>
                          <a:spcPts val="0"/>
                        </a:spcAft>
                      </a:pPr>
                      <a:r>
                        <a:rPr lang="en-US" sz="1200" dirty="0">
                          <a:effectLst/>
                        </a:rPr>
                        <a:t>00 – 59  = F</a:t>
                      </a:r>
                      <a:endParaRPr lang="en-US" sz="1200" dirty="0">
                        <a:effectLst/>
                        <a:latin typeface="Times New Roman"/>
                        <a:ea typeface="Times New Roman"/>
                      </a:endParaRPr>
                    </a:p>
                  </a:txBody>
                  <a:tcPr marL="68580" marR="68580" marT="0" marB="0"/>
                </a:tc>
                <a:tc>
                  <a:txBody>
                    <a:bodyPr/>
                    <a:lstStyle/>
                    <a:p>
                      <a:pPr marL="0" marR="0">
                        <a:spcBef>
                          <a:spcPts val="0"/>
                        </a:spcBef>
                        <a:spcAft>
                          <a:spcPts val="0"/>
                        </a:spcAft>
                      </a:pPr>
                      <a:r>
                        <a:rPr lang="en-US" sz="2000" dirty="0">
                          <a:effectLst/>
                        </a:rPr>
                        <a:t>Participation/Attendance = 10</a:t>
                      </a:r>
                      <a:r>
                        <a:rPr lang="en-US" sz="2000" dirty="0" smtClean="0">
                          <a:effectLst/>
                        </a:rPr>
                        <a:t>%</a:t>
                      </a:r>
                    </a:p>
                    <a:p>
                      <a:pPr marL="0" marR="0">
                        <a:spcBef>
                          <a:spcPts val="0"/>
                        </a:spcBef>
                        <a:spcAft>
                          <a:spcPts val="0"/>
                        </a:spcAft>
                      </a:pPr>
                      <a:r>
                        <a:rPr lang="en-US" sz="2000" dirty="0" smtClean="0">
                          <a:effectLst/>
                        </a:rPr>
                        <a:t> </a:t>
                      </a:r>
                    </a:p>
                    <a:p>
                      <a:pPr marL="0" marR="0">
                        <a:spcBef>
                          <a:spcPts val="0"/>
                        </a:spcBef>
                        <a:spcAft>
                          <a:spcPts val="0"/>
                        </a:spcAft>
                      </a:pPr>
                      <a:r>
                        <a:rPr lang="en-US" sz="2000" dirty="0" smtClean="0">
                          <a:effectLst/>
                        </a:rPr>
                        <a:t>Research </a:t>
                      </a:r>
                      <a:r>
                        <a:rPr lang="en-US" sz="2000" dirty="0">
                          <a:effectLst/>
                        </a:rPr>
                        <a:t>Activity = 5</a:t>
                      </a:r>
                      <a:r>
                        <a:rPr lang="en-US" sz="2000" dirty="0" smtClean="0">
                          <a:effectLst/>
                        </a:rPr>
                        <a:t>%</a:t>
                      </a:r>
                    </a:p>
                    <a:p>
                      <a:pPr marL="0" marR="0">
                        <a:spcBef>
                          <a:spcPts val="0"/>
                        </a:spcBef>
                        <a:spcAft>
                          <a:spcPts val="0"/>
                        </a:spcAft>
                      </a:pPr>
                      <a:r>
                        <a:rPr lang="en-US" sz="2000" dirty="0" smtClean="0">
                          <a:effectLst/>
                        </a:rPr>
                        <a:t> </a:t>
                      </a:r>
                    </a:p>
                    <a:p>
                      <a:pPr marL="0" marR="0">
                        <a:spcBef>
                          <a:spcPts val="0"/>
                        </a:spcBef>
                        <a:spcAft>
                          <a:spcPts val="0"/>
                        </a:spcAft>
                      </a:pPr>
                      <a:r>
                        <a:rPr lang="en-US" sz="2000" dirty="0" smtClean="0">
                          <a:effectLst/>
                        </a:rPr>
                        <a:t>RAR </a:t>
                      </a:r>
                      <a:r>
                        <a:rPr lang="en-US" sz="2000" dirty="0">
                          <a:effectLst/>
                        </a:rPr>
                        <a:t>Reading Assignments = 20% </a:t>
                      </a:r>
                      <a:endParaRPr lang="en-US" sz="2000" dirty="0" smtClean="0">
                        <a:effectLst/>
                      </a:endParaRPr>
                    </a:p>
                    <a:p>
                      <a:pPr marL="0" marR="0">
                        <a:spcBef>
                          <a:spcPts val="0"/>
                        </a:spcBef>
                        <a:spcAft>
                          <a:spcPts val="0"/>
                        </a:spcAft>
                      </a:pPr>
                      <a:r>
                        <a:rPr lang="en-US" sz="2000" dirty="0" smtClean="0">
                          <a:effectLst/>
                        </a:rPr>
                        <a:t> </a:t>
                      </a:r>
                    </a:p>
                    <a:p>
                      <a:pPr marL="0" marR="0">
                        <a:spcBef>
                          <a:spcPts val="0"/>
                        </a:spcBef>
                        <a:spcAft>
                          <a:spcPts val="0"/>
                        </a:spcAft>
                      </a:pPr>
                      <a:r>
                        <a:rPr lang="en-US" sz="2000" dirty="0" smtClean="0">
                          <a:effectLst/>
                        </a:rPr>
                        <a:t>Group </a:t>
                      </a:r>
                      <a:r>
                        <a:rPr lang="en-US" sz="2000" dirty="0">
                          <a:effectLst/>
                        </a:rPr>
                        <a:t>Game = 15%  </a:t>
                      </a:r>
                    </a:p>
                    <a:p>
                      <a:pPr marL="0" marR="0">
                        <a:spcBef>
                          <a:spcPts val="0"/>
                        </a:spcBef>
                        <a:spcAft>
                          <a:spcPts val="0"/>
                        </a:spcAft>
                      </a:pPr>
                      <a:r>
                        <a:rPr lang="en-US" sz="2000" dirty="0">
                          <a:effectLst/>
                        </a:rPr>
                        <a:t> </a:t>
                      </a:r>
                    </a:p>
                    <a:p>
                      <a:pPr marL="0" marR="0">
                        <a:spcBef>
                          <a:spcPts val="0"/>
                        </a:spcBef>
                        <a:spcAft>
                          <a:spcPts val="0"/>
                        </a:spcAft>
                      </a:pPr>
                      <a:r>
                        <a:rPr lang="en-US" sz="2000" dirty="0">
                          <a:effectLst/>
                        </a:rPr>
                        <a:t>Group Chapter Presentation = 20%</a:t>
                      </a:r>
                    </a:p>
                    <a:p>
                      <a:pPr marL="0" marR="0">
                        <a:spcBef>
                          <a:spcPts val="0"/>
                        </a:spcBef>
                        <a:spcAft>
                          <a:spcPts val="0"/>
                        </a:spcAft>
                      </a:pPr>
                      <a:r>
                        <a:rPr lang="en-US" sz="2000" dirty="0">
                          <a:effectLst/>
                        </a:rPr>
                        <a:t> </a:t>
                      </a:r>
                    </a:p>
                    <a:p>
                      <a:pPr marL="0" marR="0">
                        <a:spcBef>
                          <a:spcPts val="0"/>
                        </a:spcBef>
                        <a:spcAft>
                          <a:spcPts val="0"/>
                        </a:spcAft>
                      </a:pPr>
                      <a:r>
                        <a:rPr lang="en-US" sz="2000" dirty="0">
                          <a:effectLst/>
                        </a:rPr>
                        <a:t>Pre-Adolescence Observation Term Project = 30%</a:t>
                      </a:r>
                    </a:p>
                    <a:p>
                      <a:pPr marL="0" marR="0">
                        <a:spcBef>
                          <a:spcPts val="0"/>
                        </a:spcBef>
                        <a:spcAft>
                          <a:spcPts val="0"/>
                        </a:spcAft>
                      </a:pPr>
                      <a:r>
                        <a:rPr lang="en-US" sz="1200" dirty="0">
                          <a:effectLst/>
                        </a:rPr>
                        <a:t> </a:t>
                      </a:r>
                    </a:p>
                    <a:p>
                      <a:pPr marL="0" marR="0">
                        <a:spcBef>
                          <a:spcPts val="0"/>
                        </a:spcBef>
                        <a:spcAft>
                          <a:spcPts val="0"/>
                        </a:spcAft>
                      </a:pPr>
                      <a:r>
                        <a:rPr lang="en-US" sz="1200" dirty="0">
                          <a:effectLst/>
                        </a:rPr>
                        <a:t> </a:t>
                      </a:r>
                      <a:endParaRPr lang="en-US" sz="1200" dirty="0">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255537695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4823910" cy="3315736"/>
          </a:xfrm>
        </p:spPr>
        <p:txBody>
          <a:bodyPr>
            <a:normAutofit/>
          </a:bodyPr>
          <a:lstStyle/>
          <a:p>
            <a:r>
              <a:rPr lang="en-US" dirty="0" smtClean="0"/>
              <a:t>Do the work, and you’ll do well! </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1524000"/>
            <a:ext cx="2752725" cy="43765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186623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7024744" cy="1143000"/>
          </a:xfrm>
        </p:spPr>
        <p:txBody>
          <a:bodyPr>
            <a:normAutofit fontScale="90000"/>
          </a:bodyPr>
          <a:lstStyle/>
          <a:p>
            <a:r>
              <a:rPr lang="en-US" dirty="0" smtClean="0"/>
              <a:t>Schedule</a:t>
            </a:r>
            <a:br>
              <a:rPr lang="en-US" dirty="0" smtClean="0"/>
            </a:br>
            <a:r>
              <a:rPr lang="en-US" dirty="0" smtClean="0"/>
              <a:t>(Review and make changes)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60437359"/>
              </p:ext>
            </p:extLst>
          </p:nvPr>
        </p:nvGraphicFramePr>
        <p:xfrm>
          <a:off x="609600" y="2362200"/>
          <a:ext cx="7827337" cy="3510203"/>
        </p:xfrm>
        <a:graphic>
          <a:graphicData uri="http://schemas.openxmlformats.org/drawingml/2006/table">
            <a:tbl>
              <a:tblPr firstRow="1" firstCol="1" bandRow="1" bandCol="1">
                <a:tableStyleId>{5C22544A-7EE6-4342-B048-85BDC9FD1C3A}</a:tableStyleId>
              </a:tblPr>
              <a:tblGrid>
                <a:gridCol w="928668"/>
                <a:gridCol w="995001"/>
                <a:gridCol w="4311667"/>
                <a:gridCol w="1592001"/>
              </a:tblGrid>
              <a:tr h="212629">
                <a:tc>
                  <a:txBody>
                    <a:bodyPr/>
                    <a:lstStyle/>
                    <a:p>
                      <a:pPr marL="0" marR="0">
                        <a:spcBef>
                          <a:spcPts val="0"/>
                        </a:spcBef>
                        <a:spcAft>
                          <a:spcPts val="0"/>
                        </a:spcAft>
                      </a:pPr>
                      <a:r>
                        <a:rPr lang="en-US" sz="700">
                          <a:effectLst/>
                        </a:rPr>
                        <a:t>Week</a:t>
                      </a:r>
                      <a:endParaRPr lang="en-US" sz="700">
                        <a:effectLst/>
                        <a:latin typeface="Times New Roman"/>
                        <a:ea typeface="Times New Roman"/>
                      </a:endParaRPr>
                    </a:p>
                  </a:txBody>
                  <a:tcPr marL="39868" marR="39868" marT="0" marB="0"/>
                </a:tc>
                <a:tc>
                  <a:txBody>
                    <a:bodyPr/>
                    <a:lstStyle/>
                    <a:p>
                      <a:pPr marL="0" marR="0">
                        <a:spcBef>
                          <a:spcPts val="0"/>
                        </a:spcBef>
                        <a:spcAft>
                          <a:spcPts val="0"/>
                        </a:spcAft>
                      </a:pPr>
                      <a:r>
                        <a:rPr lang="en-US" sz="700">
                          <a:effectLst/>
                        </a:rPr>
                        <a:t>Date</a:t>
                      </a:r>
                      <a:endParaRPr lang="en-US" sz="700">
                        <a:effectLst/>
                        <a:latin typeface="Times New Roman"/>
                        <a:ea typeface="Times New Roman"/>
                      </a:endParaRPr>
                    </a:p>
                  </a:txBody>
                  <a:tcPr marL="39868" marR="39868" marT="0" marB="0"/>
                </a:tc>
                <a:tc>
                  <a:txBody>
                    <a:bodyPr/>
                    <a:lstStyle/>
                    <a:p>
                      <a:pPr marL="0" marR="0">
                        <a:spcBef>
                          <a:spcPts val="0"/>
                        </a:spcBef>
                        <a:spcAft>
                          <a:spcPts val="0"/>
                        </a:spcAft>
                      </a:pPr>
                      <a:r>
                        <a:rPr lang="en-US" sz="700">
                          <a:effectLst/>
                        </a:rPr>
                        <a:t>Course Agenda</a:t>
                      </a:r>
                    </a:p>
                    <a:p>
                      <a:pPr marL="0" marR="0">
                        <a:spcBef>
                          <a:spcPts val="0"/>
                        </a:spcBef>
                        <a:spcAft>
                          <a:spcPts val="0"/>
                        </a:spcAft>
                      </a:pPr>
                      <a:r>
                        <a:rPr lang="en-US" sz="700">
                          <a:effectLst/>
                        </a:rPr>
                        <a:t> </a:t>
                      </a:r>
                      <a:endParaRPr lang="en-US" sz="700">
                        <a:effectLst/>
                        <a:latin typeface="Times New Roman"/>
                        <a:ea typeface="Times New Roman"/>
                      </a:endParaRPr>
                    </a:p>
                  </a:txBody>
                  <a:tcPr marL="39868" marR="39868" marT="0" marB="0"/>
                </a:tc>
                <a:tc>
                  <a:txBody>
                    <a:bodyPr/>
                    <a:lstStyle/>
                    <a:p>
                      <a:pPr marL="0" marR="0">
                        <a:spcBef>
                          <a:spcPts val="0"/>
                        </a:spcBef>
                        <a:spcAft>
                          <a:spcPts val="0"/>
                        </a:spcAft>
                      </a:pPr>
                      <a:r>
                        <a:rPr lang="en-US" sz="700">
                          <a:effectLst/>
                        </a:rPr>
                        <a:t>Assignments/Misc.</a:t>
                      </a:r>
                      <a:endParaRPr lang="en-US" sz="700">
                        <a:effectLst/>
                        <a:latin typeface="Times New Roman"/>
                        <a:ea typeface="Times New Roman"/>
                      </a:endParaRPr>
                    </a:p>
                  </a:txBody>
                  <a:tcPr marL="39868" marR="39868" marT="0" marB="0"/>
                </a:tc>
              </a:tr>
              <a:tr h="850515">
                <a:tc>
                  <a:txBody>
                    <a:bodyPr/>
                    <a:lstStyle/>
                    <a:p>
                      <a:pPr marL="0" marR="0">
                        <a:spcBef>
                          <a:spcPts val="0"/>
                        </a:spcBef>
                        <a:spcAft>
                          <a:spcPts val="0"/>
                        </a:spcAft>
                      </a:pPr>
                      <a:r>
                        <a:rPr lang="en-US" sz="700">
                          <a:effectLst/>
                        </a:rPr>
                        <a:t>Week 1</a:t>
                      </a:r>
                      <a:endParaRPr lang="en-US" sz="700">
                        <a:effectLst/>
                        <a:latin typeface="Times New Roman"/>
                        <a:ea typeface="Times New Roman"/>
                      </a:endParaRPr>
                    </a:p>
                  </a:txBody>
                  <a:tcPr marL="39868" marR="39868" marT="0" marB="0"/>
                </a:tc>
                <a:tc>
                  <a:txBody>
                    <a:bodyPr/>
                    <a:lstStyle/>
                    <a:p>
                      <a:pPr marL="0" marR="0">
                        <a:spcBef>
                          <a:spcPts val="0"/>
                        </a:spcBef>
                        <a:spcAft>
                          <a:spcPts val="0"/>
                        </a:spcAft>
                      </a:pPr>
                      <a:r>
                        <a:rPr lang="en-US" sz="700">
                          <a:effectLst/>
                        </a:rPr>
                        <a:t>Aug. 26</a:t>
                      </a:r>
                      <a:endParaRPr lang="en-US" sz="700">
                        <a:effectLst/>
                        <a:latin typeface="Times New Roman"/>
                        <a:ea typeface="Times New Roman"/>
                      </a:endParaRPr>
                    </a:p>
                  </a:txBody>
                  <a:tcPr marL="39868" marR="39868" marT="0" marB="0"/>
                </a:tc>
                <a:tc>
                  <a:txBody>
                    <a:bodyPr/>
                    <a:lstStyle/>
                    <a:p>
                      <a:pPr marL="0" marR="0">
                        <a:spcBef>
                          <a:spcPts val="0"/>
                        </a:spcBef>
                        <a:spcAft>
                          <a:spcPts val="0"/>
                        </a:spcAft>
                      </a:pPr>
                      <a:r>
                        <a:rPr lang="en-US" sz="700" u="sng">
                          <a:effectLst/>
                        </a:rPr>
                        <a:t>Material Covered:</a:t>
                      </a:r>
                      <a:endParaRPr lang="en-US" sz="700">
                        <a:effectLst/>
                      </a:endParaRPr>
                    </a:p>
                    <a:p>
                      <a:pPr marL="0" marR="0">
                        <a:spcBef>
                          <a:spcPts val="0"/>
                        </a:spcBef>
                        <a:spcAft>
                          <a:spcPts val="0"/>
                        </a:spcAft>
                      </a:pPr>
                      <a:r>
                        <a:rPr lang="en-US" sz="700">
                          <a:effectLst/>
                        </a:rPr>
                        <a:t>-Course Introduction</a:t>
                      </a:r>
                    </a:p>
                    <a:p>
                      <a:pPr marL="0" marR="0">
                        <a:spcBef>
                          <a:spcPts val="0"/>
                        </a:spcBef>
                        <a:spcAft>
                          <a:spcPts val="0"/>
                        </a:spcAft>
                      </a:pPr>
                      <a:r>
                        <a:rPr lang="en-US" sz="700">
                          <a:effectLst/>
                        </a:rPr>
                        <a:t>-Importance of social development (games, play, relationships)</a:t>
                      </a:r>
                    </a:p>
                    <a:p>
                      <a:pPr marL="0" marR="0">
                        <a:spcBef>
                          <a:spcPts val="0"/>
                        </a:spcBef>
                        <a:spcAft>
                          <a:spcPts val="0"/>
                        </a:spcAft>
                      </a:pPr>
                      <a:r>
                        <a:rPr lang="en-US" sz="700">
                          <a:effectLst/>
                        </a:rPr>
                        <a:t> </a:t>
                      </a:r>
                    </a:p>
                    <a:p>
                      <a:pPr marL="0" marR="0">
                        <a:spcBef>
                          <a:spcPts val="0"/>
                        </a:spcBef>
                        <a:spcAft>
                          <a:spcPts val="0"/>
                        </a:spcAft>
                      </a:pPr>
                      <a:r>
                        <a:rPr lang="en-US" sz="700">
                          <a:effectLst/>
                        </a:rPr>
                        <a:t> </a:t>
                      </a:r>
                      <a:r>
                        <a:rPr lang="en-US" sz="700" u="sng">
                          <a:effectLst/>
                        </a:rPr>
                        <a:t>Activities:</a:t>
                      </a:r>
                      <a:endParaRPr lang="en-US" sz="700">
                        <a:effectLst/>
                      </a:endParaRPr>
                    </a:p>
                    <a:p>
                      <a:pPr marL="0" marR="0">
                        <a:spcBef>
                          <a:spcPts val="0"/>
                        </a:spcBef>
                        <a:spcAft>
                          <a:spcPts val="0"/>
                        </a:spcAft>
                      </a:pPr>
                      <a:r>
                        <a:rPr lang="en-US" sz="700">
                          <a:effectLst/>
                        </a:rPr>
                        <a:t>-Assignment signup</a:t>
                      </a:r>
                    </a:p>
                    <a:p>
                      <a:pPr marL="0" marR="0">
                        <a:spcBef>
                          <a:spcPts val="0"/>
                        </a:spcBef>
                        <a:spcAft>
                          <a:spcPts val="0"/>
                        </a:spcAft>
                      </a:pPr>
                      <a:r>
                        <a:rPr lang="en-US" sz="700">
                          <a:effectLst/>
                        </a:rPr>
                        <a:t>-KWL Chart &amp; curiosities</a:t>
                      </a:r>
                      <a:endParaRPr lang="en-US" sz="700">
                        <a:effectLst/>
                        <a:latin typeface="Times New Roman"/>
                        <a:ea typeface="Times New Roman"/>
                      </a:endParaRPr>
                    </a:p>
                  </a:txBody>
                  <a:tcPr marL="39868" marR="39868" marT="0" marB="0"/>
                </a:tc>
                <a:tc>
                  <a:txBody>
                    <a:bodyPr/>
                    <a:lstStyle/>
                    <a:p>
                      <a:pPr marL="0" marR="0">
                        <a:spcBef>
                          <a:spcPts val="0"/>
                        </a:spcBef>
                        <a:spcAft>
                          <a:spcPts val="0"/>
                        </a:spcAft>
                      </a:pPr>
                      <a:r>
                        <a:rPr lang="en-US" sz="700">
                          <a:effectLst/>
                        </a:rPr>
                        <a:t> </a:t>
                      </a:r>
                      <a:endParaRPr lang="en-US" sz="700">
                        <a:effectLst/>
                        <a:latin typeface="Times New Roman"/>
                        <a:ea typeface="Times New Roman"/>
                      </a:endParaRPr>
                    </a:p>
                  </a:txBody>
                  <a:tcPr marL="39868" marR="39868" marT="0" marB="0"/>
                </a:tc>
              </a:tr>
              <a:tr h="318943">
                <a:tc>
                  <a:txBody>
                    <a:bodyPr/>
                    <a:lstStyle/>
                    <a:p>
                      <a:pPr marL="0" marR="0">
                        <a:spcBef>
                          <a:spcPts val="0"/>
                        </a:spcBef>
                        <a:spcAft>
                          <a:spcPts val="0"/>
                        </a:spcAft>
                      </a:pPr>
                      <a:r>
                        <a:rPr lang="en-US" sz="700">
                          <a:effectLst/>
                        </a:rPr>
                        <a:t>Week 2</a:t>
                      </a:r>
                      <a:endParaRPr lang="en-US" sz="700">
                        <a:effectLst/>
                        <a:latin typeface="Times New Roman"/>
                        <a:ea typeface="Times New Roman"/>
                      </a:endParaRPr>
                    </a:p>
                  </a:txBody>
                  <a:tcPr marL="39868" marR="39868" marT="0" marB="0"/>
                </a:tc>
                <a:tc>
                  <a:txBody>
                    <a:bodyPr/>
                    <a:lstStyle/>
                    <a:p>
                      <a:pPr marL="0" marR="0">
                        <a:spcBef>
                          <a:spcPts val="0"/>
                        </a:spcBef>
                        <a:spcAft>
                          <a:spcPts val="0"/>
                        </a:spcAft>
                      </a:pPr>
                      <a:r>
                        <a:rPr lang="en-US" sz="700">
                          <a:effectLst/>
                        </a:rPr>
                        <a:t>Sept. 2*</a:t>
                      </a:r>
                      <a:endParaRPr lang="en-US" sz="700">
                        <a:effectLst/>
                        <a:latin typeface="Times New Roman"/>
                        <a:ea typeface="Times New Roman"/>
                      </a:endParaRPr>
                    </a:p>
                  </a:txBody>
                  <a:tcPr marL="39868" marR="39868" marT="0" marB="0"/>
                </a:tc>
                <a:tc>
                  <a:txBody>
                    <a:bodyPr/>
                    <a:lstStyle/>
                    <a:p>
                      <a:pPr marL="0" marR="0">
                        <a:spcBef>
                          <a:spcPts val="0"/>
                        </a:spcBef>
                        <a:spcAft>
                          <a:spcPts val="0"/>
                        </a:spcAft>
                      </a:pPr>
                      <a:r>
                        <a:rPr lang="en-US" sz="700">
                          <a:effectLst/>
                        </a:rPr>
                        <a:t>No class- Labor Day Observed</a:t>
                      </a:r>
                    </a:p>
                    <a:p>
                      <a:pPr marL="0" marR="0">
                        <a:spcBef>
                          <a:spcPts val="0"/>
                        </a:spcBef>
                        <a:spcAft>
                          <a:spcPts val="0"/>
                        </a:spcAft>
                      </a:pPr>
                      <a:r>
                        <a:rPr lang="en-US" sz="700">
                          <a:effectLst/>
                        </a:rPr>
                        <a:t> </a:t>
                      </a:r>
                    </a:p>
                    <a:p>
                      <a:pPr marL="0" marR="0">
                        <a:spcBef>
                          <a:spcPts val="0"/>
                        </a:spcBef>
                        <a:spcAft>
                          <a:spcPts val="0"/>
                        </a:spcAft>
                      </a:pPr>
                      <a:r>
                        <a:rPr lang="en-US" sz="700">
                          <a:effectLst/>
                        </a:rPr>
                        <a:t> </a:t>
                      </a:r>
                      <a:endParaRPr lang="en-US" sz="700">
                        <a:solidFill>
                          <a:srgbClr val="000000"/>
                        </a:solidFill>
                        <a:effectLst/>
                        <a:latin typeface="Helvetica"/>
                        <a:ea typeface="Arial Unicode MS"/>
                        <a:cs typeface="Times New Roman"/>
                      </a:endParaRPr>
                    </a:p>
                  </a:txBody>
                  <a:tcPr marL="39868" marR="39868" marT="0" marB="0"/>
                </a:tc>
                <a:tc>
                  <a:txBody>
                    <a:bodyPr/>
                    <a:lstStyle/>
                    <a:p>
                      <a:pPr marL="0" marR="0">
                        <a:spcBef>
                          <a:spcPts val="0"/>
                        </a:spcBef>
                        <a:spcAft>
                          <a:spcPts val="0"/>
                        </a:spcAft>
                      </a:pPr>
                      <a:r>
                        <a:rPr lang="en-US" sz="700">
                          <a:effectLst/>
                        </a:rPr>
                        <a:t> </a:t>
                      </a:r>
                      <a:endParaRPr lang="en-US" sz="700">
                        <a:effectLst/>
                        <a:latin typeface="Times New Roman"/>
                        <a:ea typeface="Times New Roman"/>
                      </a:endParaRPr>
                    </a:p>
                  </a:txBody>
                  <a:tcPr marL="39868" marR="39868" marT="0" marB="0"/>
                </a:tc>
              </a:tr>
              <a:tr h="2126288">
                <a:tc>
                  <a:txBody>
                    <a:bodyPr/>
                    <a:lstStyle/>
                    <a:p>
                      <a:pPr marL="0" marR="0">
                        <a:spcBef>
                          <a:spcPts val="0"/>
                        </a:spcBef>
                        <a:spcAft>
                          <a:spcPts val="0"/>
                        </a:spcAft>
                      </a:pPr>
                      <a:r>
                        <a:rPr lang="en-US" sz="700">
                          <a:effectLst/>
                        </a:rPr>
                        <a:t>Week 3</a:t>
                      </a:r>
                      <a:endParaRPr lang="en-US" sz="700">
                        <a:effectLst/>
                        <a:latin typeface="Times New Roman"/>
                        <a:ea typeface="Times New Roman"/>
                      </a:endParaRPr>
                    </a:p>
                  </a:txBody>
                  <a:tcPr marL="39868" marR="39868" marT="0" marB="0"/>
                </a:tc>
                <a:tc>
                  <a:txBody>
                    <a:bodyPr/>
                    <a:lstStyle/>
                    <a:p>
                      <a:pPr marL="0" marR="0">
                        <a:spcBef>
                          <a:spcPts val="0"/>
                        </a:spcBef>
                        <a:spcAft>
                          <a:spcPts val="0"/>
                        </a:spcAft>
                      </a:pPr>
                      <a:r>
                        <a:rPr lang="en-US" sz="700">
                          <a:effectLst/>
                        </a:rPr>
                        <a:t>Sept. 9</a:t>
                      </a:r>
                      <a:endParaRPr lang="en-US" sz="700">
                        <a:effectLst/>
                        <a:latin typeface="Times New Roman"/>
                        <a:ea typeface="Times New Roman"/>
                      </a:endParaRPr>
                    </a:p>
                  </a:txBody>
                  <a:tcPr marL="39868" marR="39868" marT="0" marB="0"/>
                </a:tc>
                <a:tc>
                  <a:txBody>
                    <a:bodyPr/>
                    <a:lstStyle/>
                    <a:p>
                      <a:pPr marL="0" marR="0">
                        <a:spcBef>
                          <a:spcPts val="0"/>
                        </a:spcBef>
                        <a:spcAft>
                          <a:spcPts val="0"/>
                        </a:spcAft>
                      </a:pPr>
                      <a:r>
                        <a:rPr lang="en-US" sz="700" u="sng">
                          <a:effectLst/>
                        </a:rPr>
                        <a:t>Material Covered:</a:t>
                      </a:r>
                      <a:endParaRPr lang="en-US" sz="700">
                        <a:effectLst/>
                      </a:endParaRPr>
                    </a:p>
                    <a:p>
                      <a:pPr marL="0" marR="0">
                        <a:spcBef>
                          <a:spcPts val="0"/>
                        </a:spcBef>
                        <a:spcAft>
                          <a:spcPts val="0"/>
                        </a:spcAft>
                      </a:pPr>
                      <a:r>
                        <a:rPr lang="en-US" sz="700">
                          <a:effectLst/>
                        </a:rPr>
                        <a:t>-Physical Development (body, nutrition, illness)</a:t>
                      </a:r>
                    </a:p>
                    <a:p>
                      <a:pPr marL="0" marR="0">
                        <a:spcBef>
                          <a:spcPts val="0"/>
                        </a:spcBef>
                        <a:spcAft>
                          <a:spcPts val="0"/>
                        </a:spcAft>
                      </a:pPr>
                      <a:r>
                        <a:rPr lang="en-US" sz="700">
                          <a:effectLst/>
                        </a:rPr>
                        <a:t>-Physical Development (sex differences, play and sports)</a:t>
                      </a:r>
                    </a:p>
                    <a:p>
                      <a:pPr marL="0" marR="0">
                        <a:spcBef>
                          <a:spcPts val="0"/>
                        </a:spcBef>
                        <a:spcAft>
                          <a:spcPts val="0"/>
                        </a:spcAft>
                      </a:pPr>
                      <a:r>
                        <a:rPr lang="en-US" sz="700">
                          <a:effectLst/>
                        </a:rPr>
                        <a:t>-Physical  Development (perspective taking in games, competition)</a:t>
                      </a:r>
                    </a:p>
                    <a:p>
                      <a:pPr marL="0" marR="0">
                        <a:spcBef>
                          <a:spcPts val="0"/>
                        </a:spcBef>
                        <a:spcAft>
                          <a:spcPts val="0"/>
                        </a:spcAft>
                      </a:pPr>
                      <a:r>
                        <a:rPr lang="en-US" sz="700">
                          <a:effectLst/>
                        </a:rPr>
                        <a:t>-Discussion-How do we see the course concepts in current events?</a:t>
                      </a:r>
                    </a:p>
                    <a:p>
                      <a:pPr marL="0" marR="0">
                        <a:spcBef>
                          <a:spcPts val="0"/>
                        </a:spcBef>
                        <a:spcAft>
                          <a:spcPts val="0"/>
                        </a:spcAft>
                      </a:pPr>
                      <a:r>
                        <a:rPr lang="en-US" sz="700">
                          <a:effectLst/>
                        </a:rPr>
                        <a:t> </a:t>
                      </a:r>
                    </a:p>
                    <a:p>
                      <a:pPr marL="0" marR="0">
                        <a:spcBef>
                          <a:spcPts val="0"/>
                        </a:spcBef>
                        <a:spcAft>
                          <a:spcPts val="0"/>
                        </a:spcAft>
                      </a:pPr>
                      <a:r>
                        <a:rPr lang="en-US" sz="700" u="none" strike="noStrike">
                          <a:effectLst/>
                        </a:rPr>
                        <a:t> </a:t>
                      </a:r>
                      <a:endParaRPr lang="en-US" sz="700">
                        <a:effectLst/>
                      </a:endParaRPr>
                    </a:p>
                    <a:p>
                      <a:pPr marL="0" marR="0">
                        <a:spcBef>
                          <a:spcPts val="0"/>
                        </a:spcBef>
                        <a:spcAft>
                          <a:spcPts val="0"/>
                        </a:spcAft>
                      </a:pPr>
                      <a:r>
                        <a:rPr lang="en-US" sz="700">
                          <a:effectLst/>
                        </a:rPr>
                        <a:t> </a:t>
                      </a:r>
                      <a:endParaRPr lang="en-US" sz="700">
                        <a:solidFill>
                          <a:srgbClr val="000000"/>
                        </a:solidFill>
                        <a:effectLst/>
                        <a:latin typeface="Helvetica"/>
                        <a:ea typeface="Arial Unicode MS"/>
                        <a:cs typeface="Times New Roman"/>
                      </a:endParaRPr>
                    </a:p>
                  </a:txBody>
                  <a:tcPr marL="39868" marR="39868" marT="0" marB="0"/>
                </a:tc>
                <a:tc>
                  <a:txBody>
                    <a:bodyPr/>
                    <a:lstStyle/>
                    <a:p>
                      <a:pPr marL="0" marR="0">
                        <a:spcBef>
                          <a:spcPts val="0"/>
                        </a:spcBef>
                        <a:spcAft>
                          <a:spcPts val="0"/>
                        </a:spcAft>
                      </a:pPr>
                      <a:r>
                        <a:rPr lang="en-US" sz="700" dirty="0">
                          <a:effectLst/>
                        </a:rPr>
                        <a:t>Due 9/9:</a:t>
                      </a:r>
                    </a:p>
                    <a:p>
                      <a:pPr marL="0" marR="0">
                        <a:spcBef>
                          <a:spcPts val="0"/>
                        </a:spcBef>
                        <a:spcAft>
                          <a:spcPts val="0"/>
                        </a:spcAft>
                      </a:pPr>
                      <a:r>
                        <a:rPr lang="en-US" sz="700" dirty="0">
                          <a:effectLst/>
                        </a:rPr>
                        <a:t>-Sign up for wiki</a:t>
                      </a:r>
                    </a:p>
                    <a:p>
                      <a:pPr marL="0" marR="0">
                        <a:spcBef>
                          <a:spcPts val="0"/>
                        </a:spcBef>
                        <a:spcAft>
                          <a:spcPts val="0"/>
                        </a:spcAft>
                      </a:pPr>
                      <a:r>
                        <a:rPr lang="en-US" sz="700" dirty="0">
                          <a:effectLst/>
                        </a:rPr>
                        <a:t>-KWL chart and curiosities</a:t>
                      </a:r>
                    </a:p>
                    <a:p>
                      <a:pPr marL="0" marR="0">
                        <a:spcBef>
                          <a:spcPts val="0"/>
                        </a:spcBef>
                        <a:spcAft>
                          <a:spcPts val="0"/>
                        </a:spcAft>
                      </a:pPr>
                      <a:r>
                        <a:rPr lang="en-US" sz="700" dirty="0">
                          <a:effectLst/>
                        </a:rPr>
                        <a:t>-Bring your textbook on 9/9</a:t>
                      </a:r>
                    </a:p>
                    <a:p>
                      <a:pPr marL="0" marR="0">
                        <a:spcBef>
                          <a:spcPts val="0"/>
                        </a:spcBef>
                        <a:spcAft>
                          <a:spcPts val="0"/>
                        </a:spcAft>
                      </a:pPr>
                      <a:r>
                        <a:rPr lang="en-US" sz="700" dirty="0">
                          <a:effectLst/>
                        </a:rPr>
                        <a:t>-Observation sites selected </a:t>
                      </a:r>
                    </a:p>
                    <a:p>
                      <a:pPr marL="0" marR="0">
                        <a:spcBef>
                          <a:spcPts val="0"/>
                        </a:spcBef>
                        <a:spcAft>
                          <a:spcPts val="0"/>
                        </a:spcAft>
                      </a:pPr>
                      <a:r>
                        <a:rPr lang="en-US" sz="700" dirty="0">
                          <a:effectLst/>
                        </a:rPr>
                        <a:t>-Read material</a:t>
                      </a:r>
                    </a:p>
                    <a:p>
                      <a:pPr marL="0" marR="0">
                        <a:spcBef>
                          <a:spcPts val="0"/>
                        </a:spcBef>
                        <a:spcAft>
                          <a:spcPts val="0"/>
                        </a:spcAft>
                      </a:pPr>
                      <a:r>
                        <a:rPr lang="en-US" sz="700" dirty="0">
                          <a:effectLst/>
                        </a:rPr>
                        <a:t>-RAR for physical dev.</a:t>
                      </a:r>
                    </a:p>
                    <a:p>
                      <a:pPr marL="0" marR="0">
                        <a:spcBef>
                          <a:spcPts val="0"/>
                        </a:spcBef>
                        <a:spcAft>
                          <a:spcPts val="0"/>
                        </a:spcAft>
                      </a:pPr>
                      <a:r>
                        <a:rPr lang="en-US" sz="700" dirty="0">
                          <a:effectLst/>
                        </a:rPr>
                        <a:t> </a:t>
                      </a:r>
                    </a:p>
                    <a:p>
                      <a:pPr marL="0" marR="0">
                        <a:spcBef>
                          <a:spcPts val="0"/>
                        </a:spcBef>
                        <a:spcAft>
                          <a:spcPts val="0"/>
                        </a:spcAft>
                      </a:pPr>
                      <a:r>
                        <a:rPr lang="en-US" sz="700" dirty="0">
                          <a:effectLst/>
                        </a:rPr>
                        <a:t> </a:t>
                      </a:r>
                    </a:p>
                    <a:p>
                      <a:pPr marL="0" marR="0">
                        <a:spcBef>
                          <a:spcPts val="0"/>
                        </a:spcBef>
                        <a:spcAft>
                          <a:spcPts val="0"/>
                        </a:spcAft>
                      </a:pPr>
                      <a:r>
                        <a:rPr lang="en-US" sz="700" dirty="0">
                          <a:effectLst/>
                        </a:rPr>
                        <a:t>Recommended for week 2:</a:t>
                      </a:r>
                    </a:p>
                    <a:p>
                      <a:pPr marL="0" marR="0">
                        <a:spcBef>
                          <a:spcPts val="0"/>
                        </a:spcBef>
                        <a:spcAft>
                          <a:spcPts val="0"/>
                        </a:spcAft>
                      </a:pPr>
                      <a:r>
                        <a:rPr lang="en-US" sz="700" dirty="0">
                          <a:effectLst/>
                        </a:rPr>
                        <a:t>-Set up observation schedule</a:t>
                      </a:r>
                    </a:p>
                    <a:p>
                      <a:pPr marL="0" marR="0">
                        <a:spcBef>
                          <a:spcPts val="0"/>
                        </a:spcBef>
                        <a:spcAft>
                          <a:spcPts val="0"/>
                        </a:spcAft>
                      </a:pPr>
                      <a:r>
                        <a:rPr lang="en-US" sz="700" dirty="0">
                          <a:effectLst/>
                        </a:rPr>
                        <a:t> </a:t>
                      </a:r>
                      <a:endParaRPr lang="en-US" sz="700" dirty="0">
                        <a:effectLst/>
                        <a:latin typeface="Times New Roman"/>
                        <a:ea typeface="Times New Roman"/>
                      </a:endParaRPr>
                    </a:p>
                  </a:txBody>
                  <a:tcPr marL="39868" marR="39868" marT="0" marB="0"/>
                </a:tc>
              </a:tr>
            </a:tbl>
          </a:graphicData>
        </a:graphic>
      </p:graphicFrame>
    </p:spTree>
    <p:extLst>
      <p:ext uri="{BB962C8B-B14F-4D97-AF65-F5344CB8AC3E}">
        <p14:creationId xmlns:p14="http://schemas.microsoft.com/office/powerpoint/2010/main" val="126477725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RAR sign up game</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40703916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Meet your instructor:</a:t>
            </a:r>
            <a:br>
              <a:rPr lang="en-US" dirty="0" smtClean="0"/>
            </a:br>
            <a:endParaRPr lang="en-US" dirty="0"/>
          </a:p>
        </p:txBody>
      </p:sp>
      <p:sp>
        <p:nvSpPr>
          <p:cNvPr id="3" name="Content Placeholder 2"/>
          <p:cNvSpPr>
            <a:spLocks noGrp="1"/>
          </p:cNvSpPr>
          <p:nvPr>
            <p:ph idx="1"/>
          </p:nvPr>
        </p:nvSpPr>
        <p:spPr>
          <a:xfrm>
            <a:off x="533400" y="2323652"/>
            <a:ext cx="8077200" cy="3508977"/>
          </a:xfrm>
        </p:spPr>
        <p:txBody>
          <a:bodyPr>
            <a:normAutofit/>
          </a:bodyPr>
          <a:lstStyle/>
          <a:p>
            <a:r>
              <a:rPr lang="en-US" dirty="0"/>
              <a:t>Instructor:	</a:t>
            </a:r>
            <a:r>
              <a:rPr lang="en-US" dirty="0" smtClean="0"/>
              <a:t>	Jennifer </a:t>
            </a:r>
            <a:r>
              <a:rPr lang="en-US" dirty="0" err="1"/>
              <a:t>Killham</a:t>
            </a:r>
            <a:endParaRPr lang="en-US" dirty="0"/>
          </a:p>
          <a:p>
            <a:r>
              <a:rPr lang="en-US" dirty="0"/>
              <a:t>Email:	</a:t>
            </a:r>
            <a:r>
              <a:rPr lang="en-US" dirty="0" smtClean="0"/>
              <a:t>	jenniferkillham@gmail.com</a:t>
            </a:r>
            <a:endParaRPr lang="en-US" dirty="0"/>
          </a:p>
          <a:p>
            <a:r>
              <a:rPr lang="en-US" dirty="0"/>
              <a:t>Phone:	</a:t>
            </a:r>
            <a:r>
              <a:rPr lang="en-US" dirty="0" smtClean="0"/>
              <a:t>	630.408.6088 (call or text)</a:t>
            </a:r>
            <a:endParaRPr lang="en-US" dirty="0"/>
          </a:p>
          <a:p>
            <a:r>
              <a:rPr lang="en-US" dirty="0"/>
              <a:t>Office: 	</a:t>
            </a:r>
            <a:r>
              <a:rPr lang="en-US" dirty="0" smtClean="0"/>
              <a:t>	Edwards </a:t>
            </a:r>
            <a:r>
              <a:rPr lang="en-US" dirty="0"/>
              <a:t>Hall 2150</a:t>
            </a:r>
          </a:p>
          <a:p>
            <a:r>
              <a:rPr lang="en-US" dirty="0" smtClean="0"/>
              <a:t>Office Hours: 	By </a:t>
            </a:r>
            <a:r>
              <a:rPr lang="en-US" dirty="0"/>
              <a:t>appointment via office, </a:t>
            </a:r>
            <a:r>
              <a:rPr lang="en-US" dirty="0" smtClean="0"/>
              <a:t>				phone</a:t>
            </a:r>
            <a:r>
              <a:rPr lang="en-US" dirty="0"/>
              <a:t>, </a:t>
            </a:r>
            <a:r>
              <a:rPr lang="en-US" dirty="0" smtClean="0"/>
              <a:t>Skype, or Internet call 				(e.g. Google hangout)</a:t>
            </a:r>
          </a:p>
          <a:p>
            <a:r>
              <a:rPr lang="en-US" dirty="0" smtClean="0"/>
              <a:t>Website:		</a:t>
            </a:r>
            <a:r>
              <a:rPr lang="en-US" sz="1800" dirty="0">
                <a:hlinkClick r:id="rId2"/>
              </a:rPr>
              <a:t>https://sites.google.com/site/jenniferkillham/</a:t>
            </a:r>
            <a:endParaRPr lang="en-US" sz="1800" dirty="0"/>
          </a:p>
          <a:p>
            <a:endParaRPr lang="en-US" dirty="0"/>
          </a:p>
        </p:txBody>
      </p:sp>
      <p:pic>
        <p:nvPicPr>
          <p:cNvPr id="2050" name="Picture 2" descr="C:\Users\JennyRocksTheBlock\Desktop\Jennifer PJS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3200" y="838200"/>
            <a:ext cx="1724025" cy="1724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612857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WBS</a:t>
            </a:r>
            <a:endParaRPr lang="en-US" dirty="0"/>
          </a:p>
        </p:txBody>
      </p:sp>
      <p:sp>
        <p:nvSpPr>
          <p:cNvPr id="3" name="Content Placeholder 2"/>
          <p:cNvSpPr>
            <a:spLocks noGrp="1"/>
          </p:cNvSpPr>
          <p:nvPr>
            <p:ph idx="1"/>
          </p:nvPr>
        </p:nvSpPr>
        <p:spPr/>
        <p:txBody>
          <a:bodyPr/>
          <a:lstStyle/>
          <a:p>
            <a:endParaRPr lang="en-US" dirty="0"/>
          </a:p>
        </p:txBody>
      </p:sp>
      <p:pic>
        <p:nvPicPr>
          <p:cNvPr id="4" name="Picture 3" descr="sample cb game board.pdf"/>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2371725" y="2505075"/>
            <a:ext cx="213360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4" descr="cb sample end.pd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4623594" y="2472531"/>
            <a:ext cx="2352675"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088503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End of class reminders</a:t>
            </a:r>
            <a:r>
              <a:rPr lang="en-US" b="1" dirty="0" smtClean="0"/>
              <a:t>:</a:t>
            </a:r>
            <a:endParaRPr lang="en-US" dirty="0"/>
          </a:p>
        </p:txBody>
      </p:sp>
      <p:sp>
        <p:nvSpPr>
          <p:cNvPr id="3" name="Content Placeholder 2"/>
          <p:cNvSpPr>
            <a:spLocks noGrp="1"/>
          </p:cNvSpPr>
          <p:nvPr>
            <p:ph idx="1"/>
          </p:nvPr>
        </p:nvSpPr>
        <p:spPr/>
        <p:txBody>
          <a:bodyPr>
            <a:normAutofit fontScale="70000" lnSpcReduction="20000"/>
          </a:bodyPr>
          <a:lstStyle/>
          <a:p>
            <a:r>
              <a:rPr lang="en-US" dirty="0"/>
              <a:t>Purchase </a:t>
            </a:r>
            <a:r>
              <a:rPr lang="en-US" dirty="0" smtClean="0"/>
              <a:t>book</a:t>
            </a:r>
            <a:endParaRPr lang="en-US" dirty="0" smtClean="0"/>
          </a:p>
          <a:p>
            <a:r>
              <a:rPr lang="en-US" dirty="0" smtClean="0"/>
              <a:t>Read pp. 224-231</a:t>
            </a:r>
            <a:endParaRPr lang="en-US" dirty="0"/>
          </a:p>
          <a:p>
            <a:r>
              <a:rPr lang="en-US" dirty="0" smtClean="0"/>
              <a:t>Sign </a:t>
            </a:r>
            <a:r>
              <a:rPr lang="en-US" dirty="0"/>
              <a:t>up for wiki: </a:t>
            </a:r>
            <a:r>
              <a:rPr lang="en-US" u="sng" dirty="0">
                <a:hlinkClick r:id="rId2"/>
              </a:rPr>
              <a:t>http://edst2002f13.wikispaces.com/</a:t>
            </a:r>
            <a:endParaRPr lang="en-US" dirty="0"/>
          </a:p>
          <a:p>
            <a:r>
              <a:rPr lang="en-US" dirty="0"/>
              <a:t>Set up your page using record of assignments </a:t>
            </a:r>
            <a:r>
              <a:rPr lang="en-US" dirty="0" smtClean="0"/>
              <a:t>template</a:t>
            </a:r>
          </a:p>
          <a:p>
            <a:endParaRPr lang="en-US" dirty="0"/>
          </a:p>
          <a:p>
            <a:r>
              <a:rPr lang="en-US" b="1" dirty="0"/>
              <a:t>On your wiki template:</a:t>
            </a:r>
          </a:p>
          <a:p>
            <a:pPr lvl="0"/>
            <a:r>
              <a:rPr lang="en-US" dirty="0"/>
              <a:t>Insert a picture of yourself</a:t>
            </a:r>
          </a:p>
          <a:p>
            <a:pPr lvl="0"/>
            <a:r>
              <a:rPr lang="en-US" dirty="0"/>
              <a:t>Complete the W from KWL- what you want to know</a:t>
            </a:r>
          </a:p>
          <a:p>
            <a:pPr lvl="0"/>
            <a:r>
              <a:rPr lang="en-US" dirty="0"/>
              <a:t>Complete the RAR for physical </a:t>
            </a:r>
            <a:r>
              <a:rPr lang="en-US" dirty="0" smtClean="0"/>
              <a:t>development (if assigned this week)</a:t>
            </a:r>
            <a:endParaRPr lang="en-US" dirty="0"/>
          </a:p>
          <a:p>
            <a:pPr lvl="0"/>
            <a:r>
              <a:rPr lang="en-US" dirty="0"/>
              <a:t>Post desired observation site on the wiki</a:t>
            </a:r>
          </a:p>
          <a:p>
            <a:r>
              <a:rPr lang="en-US" dirty="0" smtClean="0"/>
              <a:t>Come </a:t>
            </a:r>
            <a:r>
              <a:rPr lang="en-US" dirty="0"/>
              <a:t>dressed to be active next class</a:t>
            </a:r>
          </a:p>
          <a:p>
            <a:endParaRPr lang="en-US" dirty="0"/>
          </a:p>
        </p:txBody>
      </p:sp>
    </p:spTree>
    <p:extLst>
      <p:ext uri="{BB962C8B-B14F-4D97-AF65-F5344CB8AC3E}">
        <p14:creationId xmlns:p14="http://schemas.microsoft.com/office/powerpoint/2010/main" val="5234923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85800"/>
            <a:ext cx="7024744" cy="1143000"/>
          </a:xfrm>
        </p:spPr>
        <p:txBody>
          <a:bodyPr/>
          <a:lstStyle/>
          <a:p>
            <a:r>
              <a:rPr lang="en-US" dirty="0" smtClean="0"/>
              <a:t>Getting to know Jennifer</a:t>
            </a:r>
            <a:endParaRPr lang="en-US" dirty="0"/>
          </a:p>
        </p:txBody>
      </p:sp>
      <p:sp>
        <p:nvSpPr>
          <p:cNvPr id="3" name="Text Placeholder 2"/>
          <p:cNvSpPr>
            <a:spLocks noGrp="1"/>
          </p:cNvSpPr>
          <p:nvPr>
            <p:ph type="body" idx="1"/>
          </p:nvPr>
        </p:nvSpPr>
        <p:spPr>
          <a:xfrm>
            <a:off x="533400" y="2316009"/>
            <a:ext cx="3935859" cy="639762"/>
          </a:xfrm>
          <a:solidFill>
            <a:schemeClr val="accent1">
              <a:lumMod val="40000"/>
              <a:lumOff val="60000"/>
            </a:schemeClr>
          </a:solidFill>
        </p:spPr>
        <p:txBody>
          <a:bodyPr>
            <a:normAutofit fontScale="77500" lnSpcReduction="20000"/>
          </a:bodyPr>
          <a:lstStyle/>
          <a:p>
            <a:r>
              <a:rPr lang="en-US" dirty="0" smtClean="0"/>
              <a:t>Team A: </a:t>
            </a:r>
          </a:p>
          <a:p>
            <a:r>
              <a:rPr lang="en-US" dirty="0" smtClean="0"/>
              <a:t>Been in class with me before</a:t>
            </a:r>
            <a:endParaRPr lang="en-US" dirty="0"/>
          </a:p>
        </p:txBody>
      </p:sp>
      <p:sp>
        <p:nvSpPr>
          <p:cNvPr id="4" name="Content Placeholder 3"/>
          <p:cNvSpPr>
            <a:spLocks noGrp="1"/>
          </p:cNvSpPr>
          <p:nvPr>
            <p:ph sz="half" idx="2"/>
          </p:nvPr>
        </p:nvSpPr>
        <p:spPr>
          <a:xfrm>
            <a:off x="533400" y="2974694"/>
            <a:ext cx="3928177" cy="2835797"/>
          </a:xfrm>
          <a:solidFill>
            <a:schemeClr val="accent1">
              <a:lumMod val="40000"/>
              <a:lumOff val="60000"/>
            </a:schemeClr>
          </a:solidFill>
        </p:spPr>
        <p:txBody>
          <a:bodyPr/>
          <a:lstStyle/>
          <a:p>
            <a:r>
              <a:rPr lang="en-US" dirty="0" smtClean="0"/>
              <a:t>Task: Describe me as a person, teacher, and the learning environment you remember</a:t>
            </a:r>
            <a:endParaRPr lang="en-US" dirty="0"/>
          </a:p>
        </p:txBody>
      </p:sp>
      <p:sp>
        <p:nvSpPr>
          <p:cNvPr id="5" name="Text Placeholder 4"/>
          <p:cNvSpPr>
            <a:spLocks noGrp="1"/>
          </p:cNvSpPr>
          <p:nvPr>
            <p:ph type="body" sz="quarter" idx="3"/>
          </p:nvPr>
        </p:nvSpPr>
        <p:spPr>
          <a:xfrm>
            <a:off x="4648201" y="2316010"/>
            <a:ext cx="3962400" cy="639762"/>
          </a:xfrm>
          <a:solidFill>
            <a:schemeClr val="accent2">
              <a:lumMod val="20000"/>
              <a:lumOff val="80000"/>
            </a:schemeClr>
          </a:solidFill>
        </p:spPr>
        <p:txBody>
          <a:bodyPr>
            <a:normAutofit fontScale="77500" lnSpcReduction="20000"/>
          </a:bodyPr>
          <a:lstStyle/>
          <a:p>
            <a:r>
              <a:rPr lang="en-US" dirty="0" smtClean="0"/>
              <a:t>Team B: </a:t>
            </a:r>
          </a:p>
          <a:p>
            <a:r>
              <a:rPr lang="en-US" dirty="0" smtClean="0"/>
              <a:t>New to classes with me</a:t>
            </a:r>
            <a:endParaRPr lang="en-US" dirty="0"/>
          </a:p>
        </p:txBody>
      </p:sp>
      <p:sp>
        <p:nvSpPr>
          <p:cNvPr id="6" name="Content Placeholder 5"/>
          <p:cNvSpPr>
            <a:spLocks noGrp="1"/>
          </p:cNvSpPr>
          <p:nvPr>
            <p:ph sz="quarter" idx="4"/>
          </p:nvPr>
        </p:nvSpPr>
        <p:spPr>
          <a:xfrm>
            <a:off x="4648200" y="2974694"/>
            <a:ext cx="3962400" cy="2835797"/>
          </a:xfrm>
          <a:solidFill>
            <a:schemeClr val="accent2">
              <a:lumMod val="20000"/>
              <a:lumOff val="80000"/>
            </a:schemeClr>
          </a:solidFill>
        </p:spPr>
        <p:txBody>
          <a:bodyPr/>
          <a:lstStyle/>
          <a:p>
            <a:r>
              <a:rPr lang="en-US" dirty="0" smtClean="0"/>
              <a:t>Task: Describe the type of teacher, instruction, and learning environment you would like best</a:t>
            </a:r>
            <a:endParaRPr lang="en-US" dirty="0"/>
          </a:p>
        </p:txBody>
      </p:sp>
    </p:spTree>
    <p:extLst>
      <p:ext uri="{BB962C8B-B14F-4D97-AF65-F5344CB8AC3E}">
        <p14:creationId xmlns:p14="http://schemas.microsoft.com/office/powerpoint/2010/main" val="20270267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Jennifer</a:t>
            </a:r>
            <a:endParaRPr lang="en-US" dirty="0"/>
          </a:p>
        </p:txBody>
      </p:sp>
      <p:sp>
        <p:nvSpPr>
          <p:cNvPr id="8" name="Content Placeholder 7"/>
          <p:cNvSpPr>
            <a:spLocks noGrp="1"/>
          </p:cNvSpPr>
          <p:nvPr>
            <p:ph idx="1"/>
          </p:nvPr>
        </p:nvSpPr>
        <p:spPr/>
        <p:txBody>
          <a:bodyPr/>
          <a:lstStyle/>
          <a:p>
            <a:r>
              <a:rPr lang="en-US" dirty="0" smtClean="0"/>
              <a:t>Born near Chicago </a:t>
            </a:r>
          </a:p>
          <a:p>
            <a:r>
              <a:rPr lang="en-US" dirty="0" smtClean="0"/>
              <a:t>Like free stuff</a:t>
            </a:r>
          </a:p>
          <a:p>
            <a:r>
              <a:rPr lang="en-US" dirty="0" smtClean="0"/>
              <a:t>Speak a little bit of Dutch</a:t>
            </a:r>
          </a:p>
          <a:p>
            <a:r>
              <a:rPr lang="en-US" dirty="0" smtClean="0"/>
              <a:t>Active on campus</a:t>
            </a:r>
          </a:p>
          <a:p>
            <a:r>
              <a:rPr lang="en-US" dirty="0" smtClean="0"/>
              <a:t>Love traveling</a:t>
            </a:r>
          </a:p>
          <a:p>
            <a:r>
              <a:rPr lang="en-US" dirty="0" smtClean="0"/>
              <a:t>Research focuses on games and play</a:t>
            </a:r>
            <a:endParaRPr lang="en-US" dirty="0"/>
          </a:p>
        </p:txBody>
      </p:sp>
    </p:spTree>
    <p:extLst>
      <p:ext uri="{BB962C8B-B14F-4D97-AF65-F5344CB8AC3E}">
        <p14:creationId xmlns:p14="http://schemas.microsoft.com/office/powerpoint/2010/main" val="33256871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09600"/>
            <a:ext cx="7024744" cy="1143000"/>
          </a:xfrm>
        </p:spPr>
        <p:txBody>
          <a:bodyPr/>
          <a:lstStyle/>
          <a:p>
            <a:r>
              <a:rPr lang="en-US" b="1" dirty="0"/>
              <a:t>Teaching to Inspire</a:t>
            </a:r>
            <a:endParaRPr lang="en-US" dirty="0"/>
          </a:p>
        </p:txBody>
      </p:sp>
      <p:sp>
        <p:nvSpPr>
          <p:cNvPr id="3" name="Content Placeholder 2"/>
          <p:cNvSpPr>
            <a:spLocks noGrp="1"/>
          </p:cNvSpPr>
          <p:nvPr>
            <p:ph idx="1"/>
          </p:nvPr>
        </p:nvSpPr>
        <p:spPr>
          <a:xfrm>
            <a:off x="1043492" y="1752600"/>
            <a:ext cx="6777317" cy="4080029"/>
          </a:xfrm>
        </p:spPr>
        <p:txBody>
          <a:bodyPr>
            <a:normAutofit lnSpcReduction="10000"/>
          </a:bodyPr>
          <a:lstStyle/>
          <a:p>
            <a:r>
              <a:rPr lang="en-US" dirty="0" smtClean="0"/>
              <a:t>As </a:t>
            </a:r>
            <a:r>
              <a:rPr lang="en-US" dirty="0"/>
              <a:t>a teacher, I see myself as a facilitator, thought provocateur, and mentor. I enter into the teaching and learning relationship with the desire for my students to </a:t>
            </a:r>
            <a:r>
              <a:rPr lang="en-US" dirty="0" smtClean="0"/>
              <a:t>succeed. </a:t>
            </a:r>
          </a:p>
          <a:p>
            <a:r>
              <a:rPr lang="en-US" dirty="0" smtClean="0"/>
              <a:t>My </a:t>
            </a:r>
            <a:r>
              <a:rPr lang="en-US" dirty="0"/>
              <a:t>teaching philosophy </a:t>
            </a:r>
            <a:r>
              <a:rPr lang="en-US" dirty="0" smtClean="0"/>
              <a:t>involves these </a:t>
            </a:r>
            <a:r>
              <a:rPr lang="en-US" dirty="0"/>
              <a:t>four interwoven </a:t>
            </a:r>
            <a:r>
              <a:rPr lang="en-US" dirty="0" smtClean="0"/>
              <a:t>pillars:</a:t>
            </a:r>
          </a:p>
          <a:p>
            <a:pPr lvl="1"/>
            <a:r>
              <a:rPr lang="en-US" dirty="0" smtClean="0"/>
              <a:t>1</a:t>
            </a:r>
            <a:r>
              <a:rPr lang="en-US" dirty="0"/>
              <a:t>) a disposition of care, </a:t>
            </a:r>
            <a:endParaRPr lang="en-US" dirty="0" smtClean="0"/>
          </a:p>
          <a:p>
            <a:pPr lvl="1"/>
            <a:r>
              <a:rPr lang="en-US" dirty="0" smtClean="0"/>
              <a:t>2</a:t>
            </a:r>
            <a:r>
              <a:rPr lang="en-US" dirty="0"/>
              <a:t>) customization, </a:t>
            </a:r>
            <a:endParaRPr lang="en-US" dirty="0" smtClean="0"/>
          </a:p>
          <a:p>
            <a:pPr lvl="1"/>
            <a:r>
              <a:rPr lang="en-US" dirty="0" smtClean="0"/>
              <a:t>3</a:t>
            </a:r>
            <a:r>
              <a:rPr lang="en-US" dirty="0"/>
              <a:t>) deliberate teaching </a:t>
            </a:r>
            <a:r>
              <a:rPr lang="en-US" dirty="0" smtClean="0"/>
              <a:t>techniques,</a:t>
            </a:r>
          </a:p>
          <a:p>
            <a:pPr lvl="1"/>
            <a:r>
              <a:rPr lang="en-US" dirty="0" smtClean="0"/>
              <a:t>4</a:t>
            </a:r>
            <a:r>
              <a:rPr lang="en-US" dirty="0"/>
              <a:t>) authentic assessment.</a:t>
            </a:r>
          </a:p>
          <a:p>
            <a:endParaRPr lang="en-US" dirty="0"/>
          </a:p>
        </p:txBody>
      </p:sp>
    </p:spTree>
    <p:extLst>
      <p:ext uri="{BB962C8B-B14F-4D97-AF65-F5344CB8AC3E}">
        <p14:creationId xmlns:p14="http://schemas.microsoft.com/office/powerpoint/2010/main" val="42314158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0"/>
            <a:ext cx="7024744" cy="1143000"/>
          </a:xfrm>
        </p:spPr>
        <p:txBody>
          <a:bodyPr>
            <a:normAutofit/>
          </a:bodyPr>
          <a:lstStyle/>
          <a:p>
            <a:r>
              <a:rPr lang="en-US" b="1" dirty="0"/>
              <a:t>1) A disposition of </a:t>
            </a:r>
            <a:r>
              <a:rPr lang="en-US" b="1" dirty="0" smtClean="0"/>
              <a:t>care</a:t>
            </a:r>
            <a:endParaRPr lang="en-US" dirty="0"/>
          </a:p>
        </p:txBody>
      </p:sp>
      <p:sp>
        <p:nvSpPr>
          <p:cNvPr id="3" name="Content Placeholder 2"/>
          <p:cNvSpPr>
            <a:spLocks noGrp="1"/>
          </p:cNvSpPr>
          <p:nvPr>
            <p:ph idx="1"/>
          </p:nvPr>
        </p:nvSpPr>
        <p:spPr/>
        <p:txBody>
          <a:bodyPr>
            <a:normAutofit fontScale="92500" lnSpcReduction="20000"/>
          </a:bodyPr>
          <a:lstStyle/>
          <a:p>
            <a:r>
              <a:rPr lang="en-US" dirty="0"/>
              <a:t>F</a:t>
            </a:r>
            <a:r>
              <a:rPr lang="en-US" dirty="0" smtClean="0"/>
              <a:t>ostering </a:t>
            </a:r>
            <a:r>
              <a:rPr lang="en-US" dirty="0"/>
              <a:t>an inclusive space which is person-centered. I pride myself on knowing each student to the best of my ability. </a:t>
            </a:r>
            <a:endParaRPr lang="en-US" dirty="0" smtClean="0"/>
          </a:p>
          <a:p>
            <a:r>
              <a:rPr lang="en-US" dirty="0" smtClean="0"/>
              <a:t>I strive to </a:t>
            </a:r>
            <a:r>
              <a:rPr lang="en-US" dirty="0"/>
              <a:t>understand what my students are experiencing outside my classroom. </a:t>
            </a:r>
            <a:r>
              <a:rPr lang="en-US" dirty="0" smtClean="0"/>
              <a:t>(e.g. 10 minute transition before class for lunch)</a:t>
            </a:r>
          </a:p>
          <a:p>
            <a:r>
              <a:rPr lang="en-US" dirty="0" smtClean="0"/>
              <a:t>I </a:t>
            </a:r>
            <a:r>
              <a:rPr lang="en-US" dirty="0"/>
              <a:t>believe strongly in creating safe learning spaces for all learner regardless of race, class, religion, abilities, gender, and sexual </a:t>
            </a:r>
            <a:r>
              <a:rPr lang="en-US" dirty="0" smtClean="0"/>
              <a:t>orientation.</a:t>
            </a:r>
            <a:r>
              <a:rPr lang="en-US" dirty="0"/>
              <a:t> </a:t>
            </a:r>
            <a:r>
              <a:rPr lang="en-US" dirty="0" smtClean="0"/>
              <a:t>I promote </a:t>
            </a:r>
            <a:r>
              <a:rPr lang="en-US" dirty="0"/>
              <a:t>socially just teacher </a:t>
            </a:r>
            <a:r>
              <a:rPr lang="en-US" dirty="0" smtClean="0"/>
              <a:t>dispositions.</a:t>
            </a:r>
            <a:endParaRPr lang="en-US" dirty="0"/>
          </a:p>
          <a:p>
            <a:endParaRPr lang="en-US" dirty="0"/>
          </a:p>
        </p:txBody>
      </p:sp>
    </p:spTree>
    <p:extLst>
      <p:ext uri="{BB962C8B-B14F-4D97-AF65-F5344CB8AC3E}">
        <p14:creationId xmlns:p14="http://schemas.microsoft.com/office/powerpoint/2010/main" val="18850063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7024744" cy="1143000"/>
          </a:xfrm>
        </p:spPr>
        <p:txBody>
          <a:bodyPr>
            <a:normAutofit fontScale="90000"/>
          </a:bodyPr>
          <a:lstStyle/>
          <a:p>
            <a:r>
              <a:rPr lang="en-US" dirty="0" smtClean="0"/>
              <a:t>Getting to know you activity</a:t>
            </a:r>
            <a:endParaRPr lang="en-US" dirty="0"/>
          </a:p>
        </p:txBody>
      </p:sp>
      <p:sp>
        <p:nvSpPr>
          <p:cNvPr id="3" name="Content Placeholder 2"/>
          <p:cNvSpPr>
            <a:spLocks noGrp="1"/>
          </p:cNvSpPr>
          <p:nvPr>
            <p:ph idx="1"/>
          </p:nvPr>
        </p:nvSpPr>
        <p:spPr/>
        <p:txBody>
          <a:bodyPr/>
          <a:lstStyle/>
          <a:p>
            <a:r>
              <a:rPr lang="en-US" dirty="0" smtClean="0"/>
              <a:t>Go around the room- say your name </a:t>
            </a:r>
          </a:p>
          <a:p>
            <a:r>
              <a:rPr lang="en-US" dirty="0" smtClean="0"/>
              <a:t>Silently order yourself in alphabetical order </a:t>
            </a:r>
          </a:p>
          <a:p>
            <a:endParaRPr lang="en-US" dirty="0"/>
          </a:p>
        </p:txBody>
      </p:sp>
    </p:spTree>
    <p:extLst>
      <p:ext uri="{BB962C8B-B14F-4D97-AF65-F5344CB8AC3E}">
        <p14:creationId xmlns:p14="http://schemas.microsoft.com/office/powerpoint/2010/main" val="1862930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466</TotalTime>
  <Words>2119</Words>
  <Application>Microsoft Office PowerPoint</Application>
  <PresentationFormat>On-screen Show (4:3)</PresentationFormat>
  <Paragraphs>261</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Austin</vt:lpstr>
      <vt:lpstr>PowerPoint Presentation</vt:lpstr>
      <vt:lpstr>EDST 007</vt:lpstr>
      <vt:lpstr>Physics and the Classroom: Required Textbook</vt:lpstr>
      <vt:lpstr>Meet your instructor: </vt:lpstr>
      <vt:lpstr>Getting to know Jennifer</vt:lpstr>
      <vt:lpstr>Jennifer</vt:lpstr>
      <vt:lpstr>Teaching to Inspire</vt:lpstr>
      <vt:lpstr>1) A disposition of care</vt:lpstr>
      <vt:lpstr>Getting to know you activity</vt:lpstr>
      <vt:lpstr>2) Customization </vt:lpstr>
      <vt:lpstr>Human Knot</vt:lpstr>
      <vt:lpstr>3) Deliberate teaching techniques </vt:lpstr>
      <vt:lpstr>4) Authentic assessment</vt:lpstr>
      <vt:lpstr>Human Knot</vt:lpstr>
      <vt:lpstr>Be the music makers</vt:lpstr>
      <vt:lpstr>Student Introductions</vt:lpstr>
      <vt:lpstr>Why are we introducing ourselves this way?</vt:lpstr>
      <vt:lpstr>How might this be different with kids age 6-11 years old?</vt:lpstr>
      <vt:lpstr>Your Expectations</vt:lpstr>
      <vt:lpstr>What do you want to get out of this class?</vt:lpstr>
      <vt:lpstr>Getting the A</vt:lpstr>
      <vt:lpstr>I am here to help, but…</vt:lpstr>
      <vt:lpstr>PowerPoint Presentation</vt:lpstr>
      <vt:lpstr>KWL chart/curiosities </vt:lpstr>
      <vt:lpstr>K-What you already know about PAP</vt:lpstr>
      <vt:lpstr>W-What you want to know about PAP</vt:lpstr>
      <vt:lpstr>Course Description</vt:lpstr>
      <vt:lpstr>Text &amp; Beyond (Required)</vt:lpstr>
      <vt:lpstr>Course Objectives</vt:lpstr>
      <vt:lpstr>Attendance</vt:lpstr>
      <vt:lpstr>Reading text and reserved materials</vt:lpstr>
      <vt:lpstr>RAR: Review, Apply, Reflect</vt:lpstr>
      <vt:lpstr>RAR Example on Math  (pp. 238- 239)</vt:lpstr>
      <vt:lpstr>Pre-Adolescence Observation Final Term Project</vt:lpstr>
      <vt:lpstr>Research Activity</vt:lpstr>
      <vt:lpstr>Grading Scale</vt:lpstr>
      <vt:lpstr>Do the work, and you’ll do well! </vt:lpstr>
      <vt:lpstr>Schedule (Review and make changes)</vt:lpstr>
      <vt:lpstr>RAR sign up game</vt:lpstr>
      <vt:lpstr>WBS</vt:lpstr>
      <vt:lpstr>End of class reminders: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adnauseum</cp:lastModifiedBy>
  <cp:revision>27</cp:revision>
  <dcterms:created xsi:type="dcterms:W3CDTF">2013-08-26T14:14:25Z</dcterms:created>
  <dcterms:modified xsi:type="dcterms:W3CDTF">2013-08-26T22:39:46Z</dcterms:modified>
</cp:coreProperties>
</file>