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32918400" cy="21945600"/>
  <p:notesSz cx="6858000" cy="9144000"/>
  <p:defaultTextStyle>
    <a:defPPr>
      <a:defRPr lang="en-US"/>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0" d="100"/>
          <a:sy n="40" d="100"/>
        </p:scale>
        <p:origin x="1488" y="2484"/>
      </p:cViewPr>
      <p:guideLst>
        <p:guide orient="horz" pos="6912"/>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DE5B77-C514-4E7B-8F6E-050CC0AFBD39}" type="datetimeFigureOut">
              <a:rPr lang="en-US" smtClean="0"/>
              <a:t>11/25/2013</a:t>
            </a:fld>
            <a:endParaRPr lang="en-US"/>
          </a:p>
        </p:txBody>
      </p:sp>
      <p:sp>
        <p:nvSpPr>
          <p:cNvPr id="4" name="Slide Image Placeholder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AB3405-B72F-41E7-86C8-ACE053596A63}" type="slidenum">
              <a:rPr lang="en-US" smtClean="0"/>
              <a:t>‹#›</a:t>
            </a:fld>
            <a:endParaRPr lang="en-US"/>
          </a:p>
        </p:txBody>
      </p:sp>
    </p:spTree>
    <p:extLst>
      <p:ext uri="{BB962C8B-B14F-4D97-AF65-F5344CB8AC3E}">
        <p14:creationId xmlns:p14="http://schemas.microsoft.com/office/powerpoint/2010/main" val="1504119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AB3405-B72F-41E7-86C8-ACE053596A63}" type="slidenum">
              <a:rPr lang="en-US" smtClean="0"/>
              <a:t>1</a:t>
            </a:fld>
            <a:endParaRPr lang="en-US"/>
          </a:p>
        </p:txBody>
      </p:sp>
    </p:spTree>
    <p:extLst>
      <p:ext uri="{BB962C8B-B14F-4D97-AF65-F5344CB8AC3E}">
        <p14:creationId xmlns:p14="http://schemas.microsoft.com/office/powerpoint/2010/main" val="1687044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8053198"/>
            <a:ext cx="26334720" cy="8304080"/>
          </a:xfrm>
        </p:spPr>
        <p:txBody>
          <a:bodyPr>
            <a:normAutofit/>
          </a:bodyPr>
          <a:lstStyle>
            <a:lvl1pPr>
              <a:defRPr sz="16500"/>
            </a:lvl1pPr>
          </a:lstStyle>
          <a:p>
            <a:r>
              <a:rPr lang="en-US" smtClean="0"/>
              <a:t>Click to edit Master title style</a:t>
            </a:r>
            <a:endParaRPr lang="en-US"/>
          </a:p>
        </p:txBody>
      </p:sp>
      <p:sp>
        <p:nvSpPr>
          <p:cNvPr id="3" name="Subtitle 2"/>
          <p:cNvSpPr>
            <a:spLocks noGrp="1"/>
          </p:cNvSpPr>
          <p:nvPr>
            <p:ph type="subTitle" idx="1"/>
          </p:nvPr>
        </p:nvSpPr>
        <p:spPr>
          <a:xfrm>
            <a:off x="3291840" y="16532896"/>
            <a:ext cx="26334720" cy="3662822"/>
          </a:xfrm>
        </p:spPr>
        <p:txBody>
          <a:bodyPr>
            <a:normAutofit/>
          </a:bodyPr>
          <a:lstStyle>
            <a:lvl1pPr marL="0" indent="0" algn="l">
              <a:buNone/>
              <a:defRPr sz="7500">
                <a:solidFill>
                  <a:schemeClr val="tx1"/>
                </a:solidFill>
              </a:defRPr>
            </a:lvl1pPr>
            <a:lvl2pPr marL="1567510" indent="0" algn="ctr">
              <a:buNone/>
              <a:defRPr>
                <a:solidFill>
                  <a:schemeClr val="tx1">
                    <a:tint val="75000"/>
                  </a:schemeClr>
                </a:solidFill>
              </a:defRPr>
            </a:lvl2pPr>
            <a:lvl3pPr marL="3135020" indent="0" algn="ctr">
              <a:buNone/>
              <a:defRPr>
                <a:solidFill>
                  <a:schemeClr val="tx1">
                    <a:tint val="75000"/>
                  </a:schemeClr>
                </a:solidFill>
              </a:defRPr>
            </a:lvl3pPr>
            <a:lvl4pPr marL="4702531" indent="0" algn="ctr">
              <a:buNone/>
              <a:defRPr>
                <a:solidFill>
                  <a:schemeClr val="tx1">
                    <a:tint val="75000"/>
                  </a:schemeClr>
                </a:solidFill>
              </a:defRPr>
            </a:lvl4pPr>
            <a:lvl5pPr marL="6270041" indent="0" algn="ctr">
              <a:buNone/>
              <a:defRPr>
                <a:solidFill>
                  <a:schemeClr val="tx1">
                    <a:tint val="75000"/>
                  </a:schemeClr>
                </a:solidFill>
              </a:defRPr>
            </a:lvl5pPr>
            <a:lvl6pPr marL="7837551" indent="0" algn="ctr">
              <a:buNone/>
              <a:defRPr>
                <a:solidFill>
                  <a:schemeClr val="tx1">
                    <a:tint val="75000"/>
                  </a:schemeClr>
                </a:solidFill>
              </a:defRPr>
            </a:lvl6pPr>
            <a:lvl7pPr marL="9405061" indent="0" algn="ctr">
              <a:buNone/>
              <a:defRPr>
                <a:solidFill>
                  <a:schemeClr val="tx1">
                    <a:tint val="75000"/>
                  </a:schemeClr>
                </a:solidFill>
              </a:defRPr>
            </a:lvl7pPr>
            <a:lvl8pPr marL="10972571" indent="0" algn="ctr">
              <a:buNone/>
              <a:defRPr>
                <a:solidFill>
                  <a:schemeClr val="tx1">
                    <a:tint val="75000"/>
                  </a:schemeClr>
                </a:solidFill>
              </a:defRPr>
            </a:lvl8pPr>
            <a:lvl9pPr marL="12540082"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EAFBECC-BEF4-4B39-9ECC-F082E1EA4823}" type="datetimeFigureOut">
              <a:rPr lang="en-US" smtClean="0"/>
              <a:t>11/25/2013</a:t>
            </a:fld>
            <a:endParaRPr lang="en-US"/>
          </a:p>
        </p:txBody>
      </p:sp>
      <p:sp>
        <p:nvSpPr>
          <p:cNvPr id="8" name="Slide Number Placeholder 7"/>
          <p:cNvSpPr>
            <a:spLocks noGrp="1"/>
          </p:cNvSpPr>
          <p:nvPr>
            <p:ph type="sldNum" sz="quarter" idx="11"/>
          </p:nvPr>
        </p:nvSpPr>
        <p:spPr/>
        <p:txBody>
          <a:bodyPr/>
          <a:lstStyle/>
          <a:p>
            <a:fld id="{5B45D464-61AE-4E9C-9FF1-2575497C55DE}"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AFBECC-BEF4-4B39-9ECC-F082E1EA482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5D464-61AE-4E9C-9FF1-2575497C55D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494242" y="5845469"/>
            <a:ext cx="5372996" cy="1435025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76286" y="5845469"/>
            <a:ext cx="18869314" cy="1435025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AFBECC-BEF4-4B39-9ECC-F082E1EA482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5D464-61AE-4E9C-9FF1-2575497C55D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EAFBECC-BEF4-4B39-9ECC-F082E1EA482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5D464-61AE-4E9C-9FF1-2575497C55D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291840" y="16056231"/>
            <a:ext cx="26334720" cy="4139494"/>
          </a:xfrm>
        </p:spPr>
        <p:txBody>
          <a:bodyPr anchor="t"/>
          <a:lstStyle>
            <a:lvl1pPr algn="l">
              <a:defRPr sz="13700" b="0" cap="none"/>
            </a:lvl1pPr>
          </a:lstStyle>
          <a:p>
            <a:r>
              <a:rPr lang="en-US" smtClean="0"/>
              <a:t>Click to edit Master title style</a:t>
            </a:r>
            <a:endParaRPr lang="en-US"/>
          </a:p>
        </p:txBody>
      </p:sp>
      <p:sp>
        <p:nvSpPr>
          <p:cNvPr id="3" name="Text Placeholder 2"/>
          <p:cNvSpPr>
            <a:spLocks noGrp="1"/>
          </p:cNvSpPr>
          <p:nvPr>
            <p:ph type="body" idx="1"/>
          </p:nvPr>
        </p:nvSpPr>
        <p:spPr>
          <a:xfrm>
            <a:off x="3291840" y="12368312"/>
            <a:ext cx="26334720" cy="3515005"/>
          </a:xfrm>
        </p:spPr>
        <p:txBody>
          <a:bodyPr anchor="b"/>
          <a:lstStyle>
            <a:lvl1pPr marL="0" indent="0">
              <a:buNone/>
              <a:defRPr sz="6900">
                <a:solidFill>
                  <a:schemeClr val="tx1"/>
                </a:solidFill>
              </a:defRPr>
            </a:lvl1pPr>
            <a:lvl2pPr marL="1567510" indent="0">
              <a:buNone/>
              <a:defRPr sz="6200">
                <a:solidFill>
                  <a:schemeClr val="tx1">
                    <a:tint val="75000"/>
                  </a:schemeClr>
                </a:solidFill>
              </a:defRPr>
            </a:lvl2pPr>
            <a:lvl3pPr marL="3135020" indent="0">
              <a:buNone/>
              <a:defRPr sz="5500">
                <a:solidFill>
                  <a:schemeClr val="tx1">
                    <a:tint val="75000"/>
                  </a:schemeClr>
                </a:solidFill>
              </a:defRPr>
            </a:lvl3pPr>
            <a:lvl4pPr marL="4702531" indent="0">
              <a:buNone/>
              <a:defRPr sz="4800">
                <a:solidFill>
                  <a:schemeClr val="tx1">
                    <a:tint val="75000"/>
                  </a:schemeClr>
                </a:solidFill>
              </a:defRPr>
            </a:lvl4pPr>
            <a:lvl5pPr marL="6270041" indent="0">
              <a:buNone/>
              <a:defRPr sz="4800">
                <a:solidFill>
                  <a:schemeClr val="tx1">
                    <a:tint val="75000"/>
                  </a:schemeClr>
                </a:solidFill>
              </a:defRPr>
            </a:lvl5pPr>
            <a:lvl6pPr marL="7837551" indent="0">
              <a:buNone/>
              <a:defRPr sz="4800">
                <a:solidFill>
                  <a:schemeClr val="tx1">
                    <a:tint val="75000"/>
                  </a:schemeClr>
                </a:solidFill>
              </a:defRPr>
            </a:lvl6pPr>
            <a:lvl7pPr marL="9405061" indent="0">
              <a:buNone/>
              <a:defRPr sz="4800">
                <a:solidFill>
                  <a:schemeClr val="tx1">
                    <a:tint val="75000"/>
                  </a:schemeClr>
                </a:solidFill>
              </a:defRPr>
            </a:lvl7pPr>
            <a:lvl8pPr marL="10972571" indent="0">
              <a:buNone/>
              <a:defRPr sz="4800">
                <a:solidFill>
                  <a:schemeClr val="tx1">
                    <a:tint val="75000"/>
                  </a:schemeClr>
                </a:solidFill>
              </a:defRPr>
            </a:lvl8pPr>
            <a:lvl9pPr marL="12540082" indent="0">
              <a:buNone/>
              <a:defRPr sz="4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AFBECC-BEF4-4B39-9ECC-F082E1EA4823}" type="datetimeFigureOut">
              <a:rPr lang="en-US" smtClean="0"/>
              <a:t>11/25/2013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45D464-61AE-4E9C-9FF1-2575497C55D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EAFBECC-BEF4-4B39-9ECC-F082E1EA4823}"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45D464-61AE-4E9C-9FF1-2575497C55DE}" type="slidenum">
              <a:rPr lang="en-US" smtClean="0"/>
              <a:t>‹#›</a:t>
            </a:fld>
            <a:endParaRPr lang="en-US"/>
          </a:p>
        </p:txBody>
      </p:sp>
      <p:sp>
        <p:nvSpPr>
          <p:cNvPr id="9" name="Title 8"/>
          <p:cNvSpPr>
            <a:spLocks noGrp="1"/>
          </p:cNvSpPr>
          <p:nvPr>
            <p:ph type="title"/>
          </p:nvPr>
        </p:nvSpPr>
        <p:spPr>
          <a:xfrm>
            <a:off x="3291840" y="4943090"/>
            <a:ext cx="26334720" cy="3693110"/>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3291840" y="8778240"/>
            <a:ext cx="12838176" cy="114994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16854221" y="8778242"/>
            <a:ext cx="12838176" cy="115061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18853" y="8778240"/>
            <a:ext cx="12113971" cy="1989734"/>
          </a:xfrm>
        </p:spPr>
        <p:txBody>
          <a:bodyPr anchor="b">
            <a:noAutofit/>
          </a:bodyPr>
          <a:lstStyle>
            <a:lvl1pPr marL="0" indent="0">
              <a:buNone/>
              <a:defRPr sz="6900" b="1">
                <a:solidFill>
                  <a:schemeClr val="tx2"/>
                </a:solidFill>
              </a:defRPr>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5" name="Text Placeholder 4"/>
          <p:cNvSpPr>
            <a:spLocks noGrp="1"/>
          </p:cNvSpPr>
          <p:nvPr>
            <p:ph type="body" sz="quarter" idx="3"/>
          </p:nvPr>
        </p:nvSpPr>
        <p:spPr>
          <a:xfrm>
            <a:off x="17586519" y="8778240"/>
            <a:ext cx="12103423" cy="1989734"/>
          </a:xfrm>
        </p:spPr>
        <p:txBody>
          <a:bodyPr anchor="b">
            <a:noAutofit/>
          </a:bodyPr>
          <a:lstStyle>
            <a:lvl1pPr marL="0" indent="0">
              <a:buNone/>
              <a:defRPr sz="6900" b="1">
                <a:solidFill>
                  <a:schemeClr val="tx2"/>
                </a:solidFill>
              </a:defRPr>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AFBECC-BEF4-4B39-9ECC-F082E1EA4823}" type="datetimeFigureOut">
              <a:rPr lang="en-US" smtClean="0"/>
              <a:t>11/25/2013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45D464-61AE-4E9C-9FF1-2575497C55DE}" type="slidenum">
              <a:rPr lang="en-US" smtClean="0"/>
              <a:t>‹#›</a:t>
            </a:fld>
            <a:endParaRPr lang="en-US"/>
          </a:p>
        </p:txBody>
      </p:sp>
      <p:sp>
        <p:nvSpPr>
          <p:cNvPr id="10" name="Title 9"/>
          <p:cNvSpPr>
            <a:spLocks noGrp="1"/>
          </p:cNvSpPr>
          <p:nvPr>
            <p:ph type="title"/>
          </p:nvPr>
        </p:nvSpPr>
        <p:spPr>
          <a:xfrm>
            <a:off x="3291840" y="4943090"/>
            <a:ext cx="26334720" cy="3693110"/>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3291840" y="10826496"/>
            <a:ext cx="12838176" cy="9451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16854217" y="10826496"/>
            <a:ext cx="12838176" cy="9451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AFBECC-BEF4-4B39-9ECC-F082E1EA4823}" type="datetimeFigureOut">
              <a:rPr lang="en-US" smtClean="0"/>
              <a:t>11/25/2013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45D464-61AE-4E9C-9FF1-2575497C55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AFBECC-BEF4-4B39-9ECC-F082E1EA4823}" type="datetimeFigureOut">
              <a:rPr lang="en-US" smtClean="0"/>
              <a:t>11/25/2013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45D464-61AE-4E9C-9FF1-2575497C55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91840" y="5841160"/>
            <a:ext cx="10623370" cy="6953648"/>
          </a:xfrm>
        </p:spPr>
        <p:txBody>
          <a:bodyPr anchor="b">
            <a:normAutofit/>
          </a:bodyPr>
          <a:lstStyle>
            <a:lvl1pPr algn="l">
              <a:defRPr sz="9600" b="0"/>
            </a:lvl1pPr>
          </a:lstStyle>
          <a:p>
            <a:r>
              <a:rPr lang="en-US" smtClean="0"/>
              <a:t>Click to edit Master title style</a:t>
            </a:r>
            <a:endParaRPr lang="en-US" dirty="0"/>
          </a:p>
        </p:txBody>
      </p:sp>
      <p:sp>
        <p:nvSpPr>
          <p:cNvPr id="3" name="Content Placeholder 2"/>
          <p:cNvSpPr>
            <a:spLocks noGrp="1"/>
          </p:cNvSpPr>
          <p:nvPr>
            <p:ph idx="1"/>
          </p:nvPr>
        </p:nvSpPr>
        <p:spPr>
          <a:xfrm>
            <a:off x="14478307" y="5845469"/>
            <a:ext cx="15148253" cy="14325165"/>
          </a:xfrm>
        </p:spPr>
        <p:txBody>
          <a:bodyPr anchor="ctr"/>
          <a:lstStyle>
            <a:lvl1pPr>
              <a:defRPr sz="6900"/>
            </a:lvl1pPr>
            <a:lvl2pPr>
              <a:defRPr sz="6200"/>
            </a:lvl2pPr>
            <a:lvl3pPr>
              <a:defRPr sz="5500"/>
            </a:lvl3pPr>
            <a:lvl4pPr>
              <a:defRPr sz="4800"/>
            </a:lvl4pPr>
            <a:lvl5pPr>
              <a:defRPr sz="48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291840" y="12995506"/>
            <a:ext cx="10623370" cy="7185238"/>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AFBECC-BEF4-4B39-9ECC-F082E1EA4823}"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45D464-61AE-4E9C-9FF1-2575497C55D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91840" y="5852160"/>
            <a:ext cx="10632643" cy="6964070"/>
          </a:xfrm>
        </p:spPr>
        <p:txBody>
          <a:bodyPr anchor="b">
            <a:normAutofit/>
          </a:bodyPr>
          <a:lstStyle>
            <a:lvl1pPr algn="l">
              <a:defRPr sz="96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7600" y="7315200"/>
            <a:ext cx="14538960" cy="1072896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291840" y="12991795"/>
            <a:ext cx="10632643" cy="7198157"/>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AFBECC-BEF4-4B39-9ECC-F082E1EA4823}" type="datetimeFigureOut">
              <a:rPr lang="en-US" smtClean="0"/>
              <a:t>11/25/2013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45D464-61AE-4E9C-9FF1-2575497C55D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30366965" y="1836183"/>
            <a:ext cx="310450" cy="183141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11" name="Rectangle 10"/>
          <p:cNvSpPr/>
          <p:nvPr/>
        </p:nvSpPr>
        <p:spPr>
          <a:xfrm>
            <a:off x="30849909" y="1836183"/>
            <a:ext cx="2073859" cy="183141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313502" tIns="156751" rIns="313502" bIns="156751" rtlCol="0" anchor="ctr"/>
          <a:lstStyle/>
          <a:p>
            <a:pPr algn="ctr"/>
            <a:endParaRPr lang="en-US"/>
          </a:p>
        </p:txBody>
      </p:sp>
      <p:sp>
        <p:nvSpPr>
          <p:cNvPr id="2" name="Title Placeholder 1"/>
          <p:cNvSpPr>
            <a:spLocks noGrp="1"/>
          </p:cNvSpPr>
          <p:nvPr>
            <p:ph type="title"/>
          </p:nvPr>
        </p:nvSpPr>
        <p:spPr>
          <a:xfrm>
            <a:off x="3291840" y="4943090"/>
            <a:ext cx="26334720" cy="3693110"/>
          </a:xfrm>
          <a:prstGeom prst="rect">
            <a:avLst/>
          </a:prstGeom>
        </p:spPr>
        <p:txBody>
          <a:bodyPr vert="horz" lIns="313502" tIns="156751" rIns="313502" bIns="156751"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291840" y="8863467"/>
            <a:ext cx="26334720" cy="11326486"/>
          </a:xfrm>
          <a:prstGeom prst="rect">
            <a:avLst/>
          </a:prstGeom>
        </p:spPr>
        <p:txBody>
          <a:bodyPr vert="horz" lIns="313502" tIns="156751" rIns="313502" bIns="15675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21627684" y="1756150"/>
            <a:ext cx="4280875" cy="953338"/>
          </a:xfrm>
          <a:prstGeom prst="rect">
            <a:avLst/>
          </a:prstGeom>
        </p:spPr>
        <p:txBody>
          <a:bodyPr vert="horz" lIns="313502" tIns="156751" rIns="313502" bIns="156751" rtlCol="0" anchor="ctr"/>
          <a:lstStyle>
            <a:lvl1pPr algn="l">
              <a:defRPr sz="4100">
                <a:solidFill>
                  <a:schemeClr val="tx1">
                    <a:alpha val="50000"/>
                  </a:schemeClr>
                </a:solidFill>
              </a:defRPr>
            </a:lvl1pPr>
          </a:lstStyle>
          <a:p>
            <a:fld id="{6EAFBECC-BEF4-4B39-9ECC-F082E1EA4823}" type="datetimeFigureOut">
              <a:rPr lang="en-US" smtClean="0"/>
              <a:t>11/25/2013</a:t>
            </a:fld>
            <a:endParaRPr lang="en-US"/>
          </a:p>
        </p:txBody>
      </p:sp>
      <p:sp>
        <p:nvSpPr>
          <p:cNvPr id="6" name="Slide Number Placeholder 5"/>
          <p:cNvSpPr>
            <a:spLocks noGrp="1"/>
          </p:cNvSpPr>
          <p:nvPr>
            <p:ph type="sldNum" sz="quarter" idx="4"/>
          </p:nvPr>
        </p:nvSpPr>
        <p:spPr>
          <a:xfrm>
            <a:off x="26331896" y="1756151"/>
            <a:ext cx="3388331" cy="965606"/>
          </a:xfrm>
          <a:prstGeom prst="rect">
            <a:avLst/>
          </a:prstGeom>
        </p:spPr>
        <p:txBody>
          <a:bodyPr vert="horz" lIns="313502" tIns="156751" rIns="313502" bIns="156751" rtlCol="0" anchor="ctr"/>
          <a:lstStyle>
            <a:lvl1pPr algn="r">
              <a:defRPr sz="4100">
                <a:solidFill>
                  <a:schemeClr val="tx1"/>
                </a:solidFill>
              </a:defRPr>
            </a:lvl1pPr>
          </a:lstStyle>
          <a:p>
            <a:fld id="{5B45D464-61AE-4E9C-9FF1-2575497C55DE}" type="slidenum">
              <a:rPr lang="en-US" smtClean="0"/>
              <a:t>‹#›</a:t>
            </a:fld>
            <a:endParaRPr lang="en-US"/>
          </a:p>
        </p:txBody>
      </p:sp>
      <p:sp>
        <p:nvSpPr>
          <p:cNvPr id="5" name="Footer Placeholder 4"/>
          <p:cNvSpPr>
            <a:spLocks noGrp="1"/>
          </p:cNvSpPr>
          <p:nvPr>
            <p:ph type="ftr" sz="quarter" idx="3"/>
          </p:nvPr>
        </p:nvSpPr>
        <p:spPr>
          <a:xfrm>
            <a:off x="21631279" y="2739061"/>
            <a:ext cx="8087360" cy="963926"/>
          </a:xfrm>
          <a:prstGeom prst="rect">
            <a:avLst/>
          </a:prstGeom>
        </p:spPr>
        <p:txBody>
          <a:bodyPr vert="horz" lIns="313502" tIns="0" rIns="313502" bIns="156751" rtlCol="0" anchor="t"/>
          <a:lstStyle>
            <a:lvl1pPr algn="l">
              <a:defRPr sz="34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135020" rtl="0" eaLnBrk="1" latinLnBrk="0" hangingPunct="1">
        <a:spcBef>
          <a:spcPct val="0"/>
        </a:spcBef>
        <a:buNone/>
        <a:defRPr sz="137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783755" indent="-627004" algn="l" defTabSz="3135020" rtl="0" eaLnBrk="1" latinLnBrk="0" hangingPunct="1">
        <a:spcBef>
          <a:spcPct val="20000"/>
        </a:spcBef>
        <a:buClr>
          <a:schemeClr val="tx2"/>
        </a:buClr>
        <a:buFont typeface="Wingdings" charset="2"/>
        <a:buChar char="§"/>
        <a:defRPr sz="6900" kern="1200">
          <a:solidFill>
            <a:schemeClr val="tx1"/>
          </a:solidFill>
          <a:latin typeface="+mn-lt"/>
          <a:ea typeface="+mn-ea"/>
          <a:cs typeface="+mn-cs"/>
        </a:defRPr>
      </a:lvl1pPr>
      <a:lvl2pPr marL="1724261" indent="-627004" algn="l" defTabSz="3135020" rtl="0" eaLnBrk="1" latinLnBrk="0" hangingPunct="1">
        <a:spcBef>
          <a:spcPct val="20000"/>
        </a:spcBef>
        <a:buClr>
          <a:schemeClr val="tx2"/>
        </a:buClr>
        <a:buFont typeface="Wingdings" charset="2"/>
        <a:buChar char="§"/>
        <a:defRPr sz="6200" kern="1200">
          <a:solidFill>
            <a:schemeClr val="tx1"/>
          </a:solidFill>
          <a:latin typeface="+mn-lt"/>
          <a:ea typeface="+mn-ea"/>
          <a:cs typeface="+mn-cs"/>
        </a:defRPr>
      </a:lvl2pPr>
      <a:lvl3pPr marL="2351265" indent="-627004" algn="l" defTabSz="3135020" rtl="0" eaLnBrk="1" latinLnBrk="0" hangingPunct="1">
        <a:spcBef>
          <a:spcPct val="20000"/>
        </a:spcBef>
        <a:buClr>
          <a:schemeClr val="tx2"/>
        </a:buClr>
        <a:buFont typeface="Wingdings" charset="2"/>
        <a:buChar char="§"/>
        <a:defRPr sz="5500" kern="1200">
          <a:solidFill>
            <a:schemeClr val="tx1"/>
          </a:solidFill>
          <a:latin typeface="+mn-lt"/>
          <a:ea typeface="+mn-ea"/>
          <a:cs typeface="+mn-cs"/>
        </a:defRPr>
      </a:lvl3pPr>
      <a:lvl4pPr marL="3135020" indent="-627004" algn="l" defTabSz="3135020" rtl="0" eaLnBrk="1" latinLnBrk="0" hangingPunct="1">
        <a:spcBef>
          <a:spcPct val="20000"/>
        </a:spcBef>
        <a:buClr>
          <a:schemeClr val="tx2"/>
        </a:buClr>
        <a:buFont typeface="Wingdings" charset="2"/>
        <a:buChar char="§"/>
        <a:defRPr sz="4800" kern="1200">
          <a:solidFill>
            <a:schemeClr val="tx1"/>
          </a:solidFill>
          <a:latin typeface="+mn-lt"/>
          <a:ea typeface="+mn-ea"/>
          <a:cs typeface="+mn-cs"/>
        </a:defRPr>
      </a:lvl4pPr>
      <a:lvl5pPr marL="3918776" indent="-627004" algn="l" defTabSz="3135020" rtl="0" eaLnBrk="1" latinLnBrk="0" hangingPunct="1">
        <a:spcBef>
          <a:spcPct val="20000"/>
        </a:spcBef>
        <a:buClr>
          <a:schemeClr val="tx2"/>
        </a:buClr>
        <a:buFont typeface="Wingdings" charset="2"/>
        <a:buChar char="§"/>
        <a:defRPr sz="4800" kern="1200">
          <a:solidFill>
            <a:schemeClr val="tx1"/>
          </a:solidFill>
          <a:latin typeface="+mn-lt"/>
          <a:ea typeface="+mn-ea"/>
          <a:cs typeface="+mn-cs"/>
        </a:defRPr>
      </a:lvl5pPr>
      <a:lvl6pPr marL="4702531" indent="-627004" algn="l" defTabSz="3135020" rtl="0" eaLnBrk="1" latinLnBrk="0" hangingPunct="1">
        <a:spcBef>
          <a:spcPct val="20000"/>
        </a:spcBef>
        <a:buClr>
          <a:schemeClr val="tx2"/>
        </a:buClr>
        <a:buFont typeface="Wingdings" pitchFamily="2" charset="2"/>
        <a:buChar char="§"/>
        <a:defRPr sz="4800" kern="1200">
          <a:solidFill>
            <a:schemeClr val="tx1"/>
          </a:solidFill>
          <a:latin typeface="+mn-lt"/>
          <a:ea typeface="+mn-ea"/>
          <a:cs typeface="+mn-cs"/>
        </a:defRPr>
      </a:lvl6pPr>
      <a:lvl7pPr marL="5486286" indent="-627004" algn="l" defTabSz="3135020" rtl="0" eaLnBrk="1" latinLnBrk="0" hangingPunct="1">
        <a:spcBef>
          <a:spcPct val="20000"/>
        </a:spcBef>
        <a:buClr>
          <a:schemeClr val="tx2"/>
        </a:buClr>
        <a:buFont typeface="Wingdings" pitchFamily="2" charset="2"/>
        <a:buChar char="§"/>
        <a:defRPr sz="4800" kern="1200">
          <a:solidFill>
            <a:schemeClr val="tx1"/>
          </a:solidFill>
          <a:latin typeface="+mn-lt"/>
          <a:ea typeface="+mn-ea"/>
          <a:cs typeface="+mn-cs"/>
        </a:defRPr>
      </a:lvl7pPr>
      <a:lvl8pPr marL="6270041" indent="-627004" algn="l" defTabSz="3135020" rtl="0" eaLnBrk="1" latinLnBrk="0" hangingPunct="1">
        <a:spcBef>
          <a:spcPct val="20000"/>
        </a:spcBef>
        <a:buClr>
          <a:schemeClr val="tx2"/>
        </a:buClr>
        <a:buFont typeface="Wingdings" pitchFamily="2" charset="2"/>
        <a:buChar char="§"/>
        <a:defRPr sz="4800" kern="1200">
          <a:solidFill>
            <a:schemeClr val="tx1"/>
          </a:solidFill>
          <a:latin typeface="+mn-lt"/>
          <a:ea typeface="+mn-ea"/>
          <a:cs typeface="+mn-cs"/>
        </a:defRPr>
      </a:lvl8pPr>
      <a:lvl9pPr marL="7053796" indent="-627004" algn="l" defTabSz="3135020" rtl="0" eaLnBrk="1" latinLnBrk="0" hangingPunct="1">
        <a:spcBef>
          <a:spcPct val="20000"/>
        </a:spcBef>
        <a:buClr>
          <a:schemeClr val="tx2"/>
        </a:buClr>
        <a:buFont typeface="Wingdings" pitchFamily="2" charset="2"/>
        <a:buChar char="§"/>
        <a:defRPr sz="4800" kern="1200">
          <a:solidFill>
            <a:schemeClr val="tx1"/>
          </a:solidFill>
          <a:latin typeface="+mn-lt"/>
          <a:ea typeface="+mn-ea"/>
          <a:cs typeface="+mn-cs"/>
        </a:defRPr>
      </a:lvl9pPr>
    </p:bodyStyle>
    <p:otherStyle>
      <a:defPPr>
        <a:defRPr lang="en-US"/>
      </a:defPPr>
      <a:lvl1pPr marL="0" algn="l" defTabSz="3135020" rtl="0" eaLnBrk="1" latinLnBrk="0" hangingPunct="1">
        <a:defRPr sz="6200" kern="1200">
          <a:solidFill>
            <a:schemeClr val="tx1"/>
          </a:solidFill>
          <a:latin typeface="+mn-lt"/>
          <a:ea typeface="+mn-ea"/>
          <a:cs typeface="+mn-cs"/>
        </a:defRPr>
      </a:lvl1pPr>
      <a:lvl2pPr marL="1567510" algn="l" defTabSz="3135020" rtl="0" eaLnBrk="1" latinLnBrk="0" hangingPunct="1">
        <a:defRPr sz="6200" kern="1200">
          <a:solidFill>
            <a:schemeClr val="tx1"/>
          </a:solidFill>
          <a:latin typeface="+mn-lt"/>
          <a:ea typeface="+mn-ea"/>
          <a:cs typeface="+mn-cs"/>
        </a:defRPr>
      </a:lvl2pPr>
      <a:lvl3pPr marL="3135020" algn="l" defTabSz="3135020" rtl="0" eaLnBrk="1" latinLnBrk="0" hangingPunct="1">
        <a:defRPr sz="6200" kern="1200">
          <a:solidFill>
            <a:schemeClr val="tx1"/>
          </a:solidFill>
          <a:latin typeface="+mn-lt"/>
          <a:ea typeface="+mn-ea"/>
          <a:cs typeface="+mn-cs"/>
        </a:defRPr>
      </a:lvl3pPr>
      <a:lvl4pPr marL="4702531" algn="l" defTabSz="3135020" rtl="0" eaLnBrk="1" latinLnBrk="0" hangingPunct="1">
        <a:defRPr sz="6200" kern="1200">
          <a:solidFill>
            <a:schemeClr val="tx1"/>
          </a:solidFill>
          <a:latin typeface="+mn-lt"/>
          <a:ea typeface="+mn-ea"/>
          <a:cs typeface="+mn-cs"/>
        </a:defRPr>
      </a:lvl4pPr>
      <a:lvl5pPr marL="6270041" algn="l" defTabSz="3135020" rtl="0" eaLnBrk="1" latinLnBrk="0" hangingPunct="1">
        <a:defRPr sz="6200" kern="1200">
          <a:solidFill>
            <a:schemeClr val="tx1"/>
          </a:solidFill>
          <a:latin typeface="+mn-lt"/>
          <a:ea typeface="+mn-ea"/>
          <a:cs typeface="+mn-cs"/>
        </a:defRPr>
      </a:lvl5pPr>
      <a:lvl6pPr marL="7837551" algn="l" defTabSz="3135020" rtl="0" eaLnBrk="1" latinLnBrk="0" hangingPunct="1">
        <a:defRPr sz="6200" kern="1200">
          <a:solidFill>
            <a:schemeClr val="tx1"/>
          </a:solidFill>
          <a:latin typeface="+mn-lt"/>
          <a:ea typeface="+mn-ea"/>
          <a:cs typeface="+mn-cs"/>
        </a:defRPr>
      </a:lvl6pPr>
      <a:lvl7pPr marL="9405061" algn="l" defTabSz="3135020" rtl="0" eaLnBrk="1" latinLnBrk="0" hangingPunct="1">
        <a:defRPr sz="6200" kern="1200">
          <a:solidFill>
            <a:schemeClr val="tx1"/>
          </a:solidFill>
          <a:latin typeface="+mn-lt"/>
          <a:ea typeface="+mn-ea"/>
          <a:cs typeface="+mn-cs"/>
        </a:defRPr>
      </a:lvl7pPr>
      <a:lvl8pPr marL="10972571" algn="l" defTabSz="3135020" rtl="0" eaLnBrk="1" latinLnBrk="0" hangingPunct="1">
        <a:defRPr sz="6200" kern="1200">
          <a:solidFill>
            <a:schemeClr val="tx1"/>
          </a:solidFill>
          <a:latin typeface="+mn-lt"/>
          <a:ea typeface="+mn-ea"/>
          <a:cs typeface="+mn-cs"/>
        </a:defRPr>
      </a:lvl8pPr>
      <a:lvl9pPr marL="12540082" algn="l" defTabSz="313502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ddiedwelly@yahoo.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0" y="914400"/>
            <a:ext cx="10575925" cy="3657600"/>
          </a:xfrm>
          <a:prstGeom prst="rect">
            <a:avLst/>
          </a:prstGeom>
        </p:spPr>
        <p:txBody>
          <a:bodyPr vert="horz" lIns="313502" tIns="156751" rIns="313502" bIns="156751" rtlCol="0" anchor="ctr">
            <a:normAutofit fontScale="90000" lnSpcReduction="20000"/>
          </a:bodyPr>
          <a:lstStyle>
            <a:lvl1pPr algn="ctr" defTabSz="3135020" rtl="0" eaLnBrk="1" latinLnBrk="0" hangingPunct="1">
              <a:spcBef>
                <a:spcPct val="0"/>
              </a:spcBef>
              <a:buNone/>
              <a:defRPr sz="15100" kern="1200">
                <a:solidFill>
                  <a:schemeClr val="tx1"/>
                </a:solidFill>
                <a:latin typeface="+mj-lt"/>
                <a:ea typeface="+mj-ea"/>
                <a:cs typeface="+mj-cs"/>
              </a:defRPr>
            </a:lvl1pPr>
          </a:lstStyle>
          <a:p>
            <a:r>
              <a:rPr lang="en-US" altLang="en-US" sz="8500" b="1" dirty="0" smtClean="0">
                <a:latin typeface="Arial" charset="0"/>
                <a:cs typeface="Arial" charset="0"/>
              </a:rPr>
              <a:t>How Same-Sex Couples are Viewed</a:t>
            </a:r>
            <a:r>
              <a:rPr lang="en-US" altLang="en-US" sz="10000" dirty="0" smtClean="0">
                <a:latin typeface="Arial" charset="0"/>
                <a:cs typeface="Arial" charset="0"/>
              </a:rPr>
              <a:t/>
            </a:r>
            <a:br>
              <a:rPr lang="en-US" altLang="en-US" sz="10000" dirty="0" smtClean="0">
                <a:latin typeface="Arial" charset="0"/>
                <a:cs typeface="Arial" charset="0"/>
              </a:rPr>
            </a:br>
            <a:r>
              <a:rPr lang="en-US" altLang="en-US" sz="3200" dirty="0" smtClean="0">
                <a:solidFill>
                  <a:srgbClr val="FFC000"/>
                </a:solidFill>
                <a:latin typeface="Arial" charset="0"/>
                <a:cs typeface="Arial" charset="0"/>
              </a:rPr>
              <a:t>Eddie Dwelly</a:t>
            </a:r>
            <a:br>
              <a:rPr lang="en-US" altLang="en-US" sz="3200" dirty="0" smtClean="0">
                <a:solidFill>
                  <a:srgbClr val="FFC000"/>
                </a:solidFill>
                <a:latin typeface="Arial" charset="0"/>
                <a:cs typeface="Arial" charset="0"/>
              </a:rPr>
            </a:br>
            <a:r>
              <a:rPr lang="en-US" altLang="en-US" sz="3200" dirty="0" smtClean="0">
                <a:solidFill>
                  <a:srgbClr val="FFC000"/>
                </a:solidFill>
                <a:latin typeface="Arial" charset="0"/>
                <a:cs typeface="Arial" charset="0"/>
              </a:rPr>
              <a:t> University of Cincinnati, </a:t>
            </a:r>
            <a:br>
              <a:rPr lang="en-US" altLang="en-US" sz="3200" dirty="0" smtClean="0">
                <a:solidFill>
                  <a:srgbClr val="FFC000"/>
                </a:solidFill>
                <a:latin typeface="Arial" charset="0"/>
                <a:cs typeface="Arial" charset="0"/>
              </a:rPr>
            </a:br>
            <a:r>
              <a:rPr lang="en-US" altLang="en-US" sz="3200" dirty="0" smtClean="0">
                <a:solidFill>
                  <a:srgbClr val="FFC000"/>
                </a:solidFill>
                <a:latin typeface="Arial" charset="0"/>
                <a:cs typeface="Arial" charset="0"/>
              </a:rPr>
              <a:t>CECH/ Secondary education</a:t>
            </a:r>
            <a:br>
              <a:rPr lang="en-US" altLang="en-US" sz="3200" dirty="0" smtClean="0">
                <a:solidFill>
                  <a:srgbClr val="FFC000"/>
                </a:solidFill>
                <a:latin typeface="Arial" charset="0"/>
                <a:cs typeface="Arial" charset="0"/>
              </a:rPr>
            </a:br>
            <a:r>
              <a:rPr lang="en-US" altLang="en-US" sz="3200" dirty="0">
                <a:latin typeface="Arial" charset="0"/>
                <a:cs typeface="Arial" charset="0"/>
              </a:rPr>
              <a:t> </a:t>
            </a:r>
            <a:r>
              <a:rPr lang="en-US" altLang="en-US" sz="3200" dirty="0" smtClean="0">
                <a:latin typeface="Arial" charset="0"/>
                <a:cs typeface="Arial" charset="0"/>
              </a:rPr>
              <a:t> </a:t>
            </a:r>
            <a:r>
              <a:rPr lang="en-US" altLang="en-US" sz="3200" dirty="0" smtClean="0">
                <a:latin typeface="Arial" charset="0"/>
                <a:cs typeface="Arial" charset="0"/>
                <a:hlinkClick r:id="rId3"/>
              </a:rPr>
              <a:t>eddiedwelly@yahoo.com</a:t>
            </a:r>
            <a:r>
              <a:rPr lang="en-US" altLang="en-US" sz="3200" dirty="0" smtClean="0">
                <a:latin typeface="Arial" charset="0"/>
                <a:cs typeface="Arial" charset="0"/>
              </a:rPr>
              <a:t>	</a:t>
            </a:r>
            <a:endParaRPr lang="en-US" altLang="en-US" sz="3200" u="sng" dirty="0">
              <a:latin typeface="Arial" charset="0"/>
              <a:cs typeface="Arial" charset="0"/>
            </a:endParaRPr>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85800" y="838200"/>
            <a:ext cx="3944938" cy="15240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a:spLocks noChangeArrowheads="1"/>
          </p:cNvSpPr>
          <p:nvPr/>
        </p:nvSpPr>
        <p:spPr bwMode="auto">
          <a:xfrm>
            <a:off x="11430000" y="5306639"/>
            <a:ext cx="9907588" cy="7087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13502" tIns="156751" rIns="313502" bIns="156751">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2800" b="1" dirty="0" smtClean="0">
                <a:solidFill>
                  <a:srgbClr val="FFC000"/>
                </a:solidFill>
                <a:latin typeface="Times New Roman" panose="02020603050405020304" pitchFamily="18" charset="0"/>
                <a:cs typeface="Times New Roman" panose="02020603050405020304" pitchFamily="18" charset="0"/>
              </a:rPr>
              <a:t>Methods</a:t>
            </a:r>
          </a:p>
          <a:p>
            <a:pPr eaLnBrk="1" hangingPunct="1"/>
            <a:endParaRPr lang="en-US" altLang="en-US" sz="2800" b="1" dirty="0">
              <a:solidFill>
                <a:srgbClr val="FFC000"/>
              </a:solidFill>
              <a:latin typeface="Times New Roman" panose="02020603050405020304" pitchFamily="18" charset="0"/>
              <a:cs typeface="Times New Roman" panose="02020603050405020304" pitchFamily="18" charset="0"/>
            </a:endParaRPr>
          </a:p>
          <a:p>
            <a:pPr eaLnBrk="1" hangingPunct="1"/>
            <a:r>
              <a:rPr lang="en-US" altLang="en-US" sz="2400" dirty="0" smtClean="0">
                <a:latin typeface="Times New Roman" pitchFamily="18" charset="0"/>
                <a:cs typeface="Times New Roman" pitchFamily="18" charset="0"/>
              </a:rPr>
              <a:t>They way I did this is by going to my boyfriend’s family party where there was kids as young as 8 and adults in their late 70’s. When I first got there I was unsure about how to go about this but after a few minutes of just talking to his mom and aunt, I realized that the best way to go about it would be to just be myself and see how people react to it. His mom said that her parents aren’t very open to it and don’t </a:t>
            </a:r>
            <a:r>
              <a:rPr lang="en-US" altLang="en-US" sz="2400" dirty="0">
                <a:latin typeface="Times New Roman" pitchFamily="18" charset="0"/>
                <a:cs typeface="Times New Roman" pitchFamily="18" charset="0"/>
              </a:rPr>
              <a:t> </a:t>
            </a:r>
            <a:r>
              <a:rPr lang="en-US" altLang="en-US" sz="2400" dirty="0" smtClean="0">
                <a:latin typeface="Times New Roman" pitchFamily="18" charset="0"/>
                <a:cs typeface="Times New Roman" pitchFamily="18" charset="0"/>
              </a:rPr>
              <a:t>understand how people could live this lifestyle but they won’t say anything because it’s their grandson. My boyfriend and I weren’t the only same-sex couple there at his going away party, his half brother is also gay and brought his boyfriend and also his half sister is lesbian and she brought her girlfriend. </a:t>
            </a:r>
          </a:p>
          <a:p>
            <a:pPr eaLnBrk="1" hangingPunct="1"/>
            <a:r>
              <a:rPr lang="en-US" altLang="en-US" sz="2400" dirty="0" smtClean="0">
                <a:latin typeface="Times New Roman" pitchFamily="18" charset="0"/>
                <a:cs typeface="Times New Roman" pitchFamily="18" charset="0"/>
              </a:rPr>
              <a:t>Another way I saw people’s reaction and openness to same-sex couples was by going out on a dates with my boyfriend. </a:t>
            </a:r>
            <a:r>
              <a:rPr lang="en-US" altLang="en-US" sz="2400" dirty="0">
                <a:latin typeface="Times New Roman" pitchFamily="18" charset="0"/>
                <a:cs typeface="Times New Roman" pitchFamily="18" charset="0"/>
              </a:rPr>
              <a:t>We went on dates in Chicago, Illinois, Cincinnati, Ohio, and Logansport, </a:t>
            </a:r>
            <a:r>
              <a:rPr lang="en-US" altLang="en-US" sz="2400" dirty="0" smtClean="0">
                <a:latin typeface="Times New Roman" pitchFamily="18" charset="0"/>
                <a:cs typeface="Times New Roman" pitchFamily="18" charset="0"/>
              </a:rPr>
              <a:t>Indiana. We went out to eat and while we were eating I was watching people’s reaction and hearing what people were saying even though they thought we couldn’t hear what they were saying.  </a:t>
            </a:r>
            <a:endParaRPr lang="en-US" altLang="en-US" sz="2400" dirty="0">
              <a:latin typeface="Times New Roman" pitchFamily="18" charset="0"/>
              <a:cs typeface="Times New Roman" pitchFamily="18" charset="0"/>
            </a:endParaRPr>
          </a:p>
        </p:txBody>
      </p:sp>
      <p:sp>
        <p:nvSpPr>
          <p:cNvPr id="8" name="TextBox 1"/>
          <p:cNvSpPr txBox="1">
            <a:spLocks noChangeArrowheads="1"/>
          </p:cNvSpPr>
          <p:nvPr/>
        </p:nvSpPr>
        <p:spPr bwMode="auto">
          <a:xfrm>
            <a:off x="838200" y="4191000"/>
            <a:ext cx="9469438"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4000" b="1" dirty="0">
                <a:latin typeface="Times New Roman" panose="02020603050405020304" pitchFamily="18" charset="0"/>
                <a:cs typeface="Times New Roman" panose="02020603050405020304" pitchFamily="18" charset="0"/>
              </a:rPr>
              <a:t>Research </a:t>
            </a:r>
            <a:r>
              <a:rPr lang="en-US" altLang="en-US" sz="4000" b="1" dirty="0" smtClean="0">
                <a:latin typeface="Times New Roman" panose="02020603050405020304" pitchFamily="18" charset="0"/>
                <a:cs typeface="Times New Roman" panose="02020603050405020304" pitchFamily="18" charset="0"/>
              </a:rPr>
              <a:t>Question</a:t>
            </a:r>
            <a:r>
              <a:rPr lang="en-US" altLang="en-US" sz="4000" dirty="0" smtClean="0">
                <a:latin typeface="Times New Roman" pitchFamily="18" charset="0"/>
                <a:cs typeface="Times New Roman" pitchFamily="18" charset="0"/>
              </a:rPr>
              <a:t>:</a:t>
            </a:r>
          </a:p>
          <a:p>
            <a:pPr eaLnBrk="1" hangingPunct="1"/>
            <a:r>
              <a:rPr lang="en-US" altLang="en-US" sz="4000" b="1" dirty="0" smtClean="0">
                <a:solidFill>
                  <a:srgbClr val="FFC000"/>
                </a:solidFill>
                <a:latin typeface="Times New Roman" pitchFamily="18" charset="0"/>
                <a:cs typeface="Times New Roman" pitchFamily="18" charset="0"/>
              </a:rPr>
              <a:t>How are same-sex couples accepted in different parts of the United States and with different age groups?</a:t>
            </a:r>
            <a:endParaRPr lang="en-US" altLang="en-US" sz="4000" b="1" dirty="0">
              <a:solidFill>
                <a:srgbClr val="FFC000"/>
              </a:solidFill>
              <a:latin typeface="Times New Roman" pitchFamily="18" charset="0"/>
              <a:cs typeface="Times New Roman" pitchFamily="18" charset="0"/>
            </a:endParaRPr>
          </a:p>
        </p:txBody>
      </p:sp>
      <p:sp>
        <p:nvSpPr>
          <p:cNvPr id="9" name="TextBox 10"/>
          <p:cNvSpPr txBox="1">
            <a:spLocks noChangeArrowheads="1"/>
          </p:cNvSpPr>
          <p:nvPr/>
        </p:nvSpPr>
        <p:spPr bwMode="auto">
          <a:xfrm>
            <a:off x="22475825" y="5412367"/>
            <a:ext cx="9820275" cy="5179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13502" tIns="156751" rIns="313502" bIns="156751">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2800" b="1" dirty="0" smtClean="0">
                <a:solidFill>
                  <a:srgbClr val="FFC000"/>
                </a:solidFill>
                <a:latin typeface="Times New Roman" panose="02020603050405020304" pitchFamily="18" charset="0"/>
                <a:cs typeface="Times New Roman" panose="02020603050405020304" pitchFamily="18" charset="0"/>
              </a:rPr>
              <a:t>Results continued…</a:t>
            </a:r>
            <a:endParaRPr lang="en-US" altLang="en-US" sz="2800" b="1" dirty="0">
              <a:solidFill>
                <a:srgbClr val="FFC000"/>
              </a:solidFill>
              <a:latin typeface="Times New Roman" panose="02020603050405020304" pitchFamily="18" charset="0"/>
              <a:cs typeface="Times New Roman" panose="02020603050405020304" pitchFamily="18" charset="0"/>
            </a:endParaRPr>
          </a:p>
          <a:p>
            <a:pPr eaLnBrk="1" hangingPunct="1"/>
            <a:endParaRPr lang="en-US" altLang="en-US" sz="2400" dirty="0" smtClean="0">
              <a:latin typeface="Times New Roman" panose="02020603050405020304" pitchFamily="18" charset="0"/>
              <a:cs typeface="Times New Roman" panose="02020603050405020304" pitchFamily="18" charset="0"/>
            </a:endParaRPr>
          </a:p>
          <a:p>
            <a:pPr eaLnBrk="1" hangingPunct="1"/>
            <a:r>
              <a:rPr lang="en-US" altLang="en-US" sz="2400" dirty="0" smtClean="0">
                <a:latin typeface="Times New Roman" panose="02020603050405020304" pitchFamily="18" charset="0"/>
                <a:cs typeface="Times New Roman" panose="02020603050405020304" pitchFamily="18" charset="0"/>
              </a:rPr>
              <a:t>Also </a:t>
            </a:r>
            <a:r>
              <a:rPr lang="en-US" altLang="en-US" sz="2400" dirty="0">
                <a:latin typeface="Times New Roman" panose="02020603050405020304" pitchFamily="18" charset="0"/>
                <a:cs typeface="Times New Roman" panose="02020603050405020304" pitchFamily="18" charset="0"/>
              </a:rPr>
              <a:t>when we went on dates to places, the older generation was more of the people who were staring and talking about it while the younger generation were smiling and just going on with their day. Each city had different views of us. Chicago was completely different from Logansport. Chicago no one really looked at us weird or viewed us as different, it was quite nice to be able to be ourselves without being shunned or looked at. While Logansport was not open to us being together. Everyone looked at us like we have a disease or something. People made derogatory comments that I didn’t even think people would say to someone in person. It was quite the eye opener. Cincinnati was closer to Chicago where we were accepted but had some people that weren’t open to it. </a:t>
            </a:r>
          </a:p>
        </p:txBody>
      </p:sp>
      <p:sp>
        <p:nvSpPr>
          <p:cNvPr id="11" name="TextBox 10"/>
          <p:cNvSpPr txBox="1">
            <a:spLocks noChangeArrowheads="1"/>
          </p:cNvSpPr>
          <p:nvPr/>
        </p:nvSpPr>
        <p:spPr bwMode="auto">
          <a:xfrm>
            <a:off x="11582400" y="12841748"/>
            <a:ext cx="9723438" cy="5979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13502" tIns="156751" rIns="313502" bIns="156751">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2800" b="1" dirty="0" smtClean="0">
                <a:solidFill>
                  <a:srgbClr val="FFC000"/>
                </a:solidFill>
                <a:latin typeface="Times New Roman" panose="02020603050405020304" pitchFamily="18" charset="0"/>
                <a:cs typeface="Times New Roman" panose="02020603050405020304" pitchFamily="18" charset="0"/>
              </a:rPr>
              <a:t>Results</a:t>
            </a:r>
          </a:p>
          <a:p>
            <a:pPr eaLnBrk="1" hangingPunct="1"/>
            <a:endParaRPr lang="en-US" altLang="en-US" sz="2800" b="1" dirty="0">
              <a:solidFill>
                <a:srgbClr val="FFC000"/>
              </a:solidFill>
              <a:latin typeface="Times New Roman" panose="02020603050405020304" pitchFamily="18" charset="0"/>
              <a:cs typeface="Times New Roman" panose="02020603050405020304" pitchFamily="18" charset="0"/>
            </a:endParaRPr>
          </a:p>
          <a:p>
            <a:pPr eaLnBrk="1" hangingPunct="1"/>
            <a:r>
              <a:rPr lang="en-US" altLang="en-US" sz="2400" dirty="0" smtClean="0">
                <a:latin typeface="Times New Roman" panose="02020603050405020304" pitchFamily="18" charset="0"/>
                <a:cs typeface="Times New Roman" panose="02020603050405020304" pitchFamily="18" charset="0"/>
              </a:rPr>
              <a:t>The results I got were very interesting. His mom was right he didn’t say anything about us being a same-sex couple but his expressions when he would look at us with a look of disgust or disappointment. I didn’t want to say anything to anyone because it wasn’t the right place or time. The rest of his family was open and willing to talk about the difficulties being gay in a nation that isn’t very accepting of same-sex couples. His cousins who are 8-11, I thought were going to be confused or shocked about same-sex couples but they didn’t even care or say anything. This shows the changing of acceptance in America; people who are of older, traditional lives are less accepting because it wasn’t “normal” for gays to be so public about who they are, while todays kids are growing up with someone they know or have seen be so public and they don’t see it as weird they see it as the “norm”. </a:t>
            </a:r>
          </a:p>
        </p:txBody>
      </p:sp>
      <p:sp>
        <p:nvSpPr>
          <p:cNvPr id="12" name="TextBox 10"/>
          <p:cNvSpPr txBox="1">
            <a:spLocks noChangeArrowheads="1"/>
          </p:cNvSpPr>
          <p:nvPr/>
        </p:nvSpPr>
        <p:spPr bwMode="auto">
          <a:xfrm>
            <a:off x="22479000" y="11590758"/>
            <a:ext cx="9820275" cy="2963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13502" tIns="156751" rIns="313502" bIns="156751">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tLang="en-US" sz="2800" b="1" dirty="0" smtClean="0">
                <a:solidFill>
                  <a:srgbClr val="FFC000"/>
                </a:solidFill>
                <a:latin typeface="Times New Roman" panose="02020603050405020304" pitchFamily="18" charset="0"/>
                <a:cs typeface="Times New Roman" panose="02020603050405020304" pitchFamily="18" charset="0"/>
              </a:rPr>
              <a:t>Why I Chose This Topic:</a:t>
            </a:r>
          </a:p>
          <a:p>
            <a:pPr eaLnBrk="1" hangingPunct="1"/>
            <a:endParaRPr lang="en-US" altLang="en-US" sz="2400" b="1" dirty="0" smtClean="0">
              <a:solidFill>
                <a:srgbClr val="FFC000"/>
              </a:solidFill>
              <a:latin typeface="Times New Roman" panose="02020603050405020304" pitchFamily="18" charset="0"/>
              <a:cs typeface="Times New Roman" panose="02020603050405020304" pitchFamily="18" charset="0"/>
            </a:endParaRPr>
          </a:p>
          <a:p>
            <a:pPr eaLnBrk="1" hangingPunct="1"/>
            <a:r>
              <a:rPr lang="en-US" altLang="en-US" sz="2400" dirty="0" smtClean="0">
                <a:latin typeface="Times New Roman" pitchFamily="18" charset="0"/>
                <a:cs typeface="Times New Roman" pitchFamily="18" charset="0"/>
              </a:rPr>
              <a:t>I chose this topic because I wanted to understand more on why people view same-sex couples the way they do and also to see how far America has changed with allowing same-sex couples. Also I am doing my own research for where I can move without getting stereotyped, judged, or persecuted when I decide it’s time to move. </a:t>
            </a:r>
            <a:endParaRPr lang="en-US" altLang="en-US" sz="2400" dirty="0">
              <a:latin typeface="Times New Roman" pitchFamily="18" charset="0"/>
              <a:cs typeface="Times New Roman" pitchFamily="18" charset="0"/>
            </a:endParaRPr>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9906" y="14124801"/>
            <a:ext cx="5391494" cy="5999874"/>
          </a:xfrm>
          <a:prstGeom prst="rect">
            <a:avLst/>
          </a:prstGeom>
        </p:spPr>
      </p:pic>
      <p:sp>
        <p:nvSpPr>
          <p:cNvPr id="14" name="TextBox 13"/>
          <p:cNvSpPr txBox="1"/>
          <p:nvPr/>
        </p:nvSpPr>
        <p:spPr>
          <a:xfrm>
            <a:off x="1999906" y="20068401"/>
            <a:ext cx="5391494" cy="276999"/>
          </a:xfrm>
          <a:prstGeom prst="rect">
            <a:avLst/>
          </a:prstGeom>
          <a:noFill/>
        </p:spPr>
        <p:txBody>
          <a:bodyPr wrap="square" rtlCol="0">
            <a:spAutoFit/>
          </a:bodyPr>
          <a:lstStyle/>
          <a:p>
            <a:r>
              <a:rPr lang="en-US" sz="1200" dirty="0" smtClean="0">
                <a:latin typeface="Times New Roman" panose="02020603050405020304" pitchFamily="18" charset="0"/>
                <a:cs typeface="Times New Roman" panose="02020603050405020304" pitchFamily="18" charset="0"/>
              </a:rPr>
              <a:t>This is me observing at the going away party. </a:t>
            </a:r>
            <a:endParaRPr lang="en-US" sz="120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22707600" y="15624989"/>
            <a:ext cx="8001000" cy="2739211"/>
          </a:xfrm>
          <a:prstGeom prst="rect">
            <a:avLst/>
          </a:prstGeom>
          <a:noFill/>
        </p:spPr>
        <p:txBody>
          <a:bodyPr wrap="square" rtlCol="0">
            <a:spAutoFit/>
          </a:bodyPr>
          <a:lstStyle/>
          <a:p>
            <a:r>
              <a:rPr lang="en-US" altLang="en-US" sz="2800" b="1" dirty="0" smtClean="0">
                <a:solidFill>
                  <a:srgbClr val="FFC000"/>
                </a:solidFill>
                <a:latin typeface="Times New Roman" panose="02020603050405020304" pitchFamily="18" charset="0"/>
                <a:cs typeface="Times New Roman" panose="02020603050405020304" pitchFamily="18" charset="0"/>
              </a:rPr>
              <a:t>Professional Implications:</a:t>
            </a:r>
          </a:p>
          <a:p>
            <a:endParaRPr lang="en-US" altLang="en-US" sz="2400" b="1" dirty="0">
              <a:solidFill>
                <a:srgbClr val="FFC000"/>
              </a:solidFill>
              <a:latin typeface="Times New Roman" panose="02020603050405020304" pitchFamily="18" charset="0"/>
              <a:cs typeface="Times New Roman" panose="02020603050405020304" pitchFamily="18" charset="0"/>
            </a:endParaRPr>
          </a:p>
          <a:p>
            <a:r>
              <a:rPr lang="en-US" altLang="en-US" sz="2400" dirty="0" smtClean="0">
                <a:latin typeface="Times New Roman" panose="02020603050405020304" pitchFamily="18" charset="0"/>
                <a:cs typeface="Times New Roman" panose="02020603050405020304" pitchFamily="18" charset="0"/>
              </a:rPr>
              <a:t>They way this has shaped me is be seeing how different communities have different views and understandings of same-sex couples. This will help me become more understanding on why people have their views and assumptions, and how I can help them overcome these assumptions and stereotypes.</a:t>
            </a:r>
            <a:endParaRPr lang="en-US" altLang="en-US" sz="2400" b="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838200" y="8305800"/>
            <a:ext cx="9469438" cy="6370975"/>
          </a:xfrm>
          <a:prstGeom prst="rect">
            <a:avLst/>
          </a:prstGeom>
          <a:noFill/>
        </p:spPr>
        <p:txBody>
          <a:bodyPr wrap="square" rtlCol="0">
            <a:spAutoFit/>
          </a:bodyPr>
          <a:lstStyle/>
          <a:p>
            <a:r>
              <a:rPr lang="en-US" altLang="en-US" sz="2800" b="1" dirty="0" smtClean="0">
                <a:latin typeface="Times New Roman" panose="02020603050405020304" pitchFamily="18" charset="0"/>
                <a:cs typeface="Times New Roman" panose="02020603050405020304" pitchFamily="18" charset="0"/>
              </a:rPr>
              <a:t>Right or Wrong in My Assumptions:</a:t>
            </a:r>
          </a:p>
          <a:p>
            <a:endParaRPr lang="en-US" altLang="en-US" sz="2800" b="1" dirty="0">
              <a:solidFill>
                <a:srgbClr val="FFC000"/>
              </a:solidFill>
              <a:latin typeface="Times New Roman" panose="02020603050405020304" pitchFamily="18" charset="0"/>
              <a:cs typeface="Times New Roman" panose="02020603050405020304" pitchFamily="18" charset="0"/>
            </a:endParaRPr>
          </a:p>
          <a:p>
            <a:r>
              <a:rPr lang="en-US" altLang="en-US" sz="2400" dirty="0" smtClean="0">
                <a:solidFill>
                  <a:srgbClr val="FFC000"/>
                </a:solidFill>
                <a:latin typeface="Times New Roman" pitchFamily="18" charset="0"/>
                <a:cs typeface="Times New Roman" pitchFamily="18" charset="0"/>
              </a:rPr>
              <a:t>The older generation in all the places I will observe will have the traditional view of not accepting same-sex couples. </a:t>
            </a:r>
          </a:p>
          <a:p>
            <a:r>
              <a:rPr lang="en-US" altLang="en-US" sz="2400" dirty="0" smtClean="0">
                <a:latin typeface="Times New Roman" pitchFamily="18" charset="0"/>
                <a:cs typeface="Times New Roman" pitchFamily="18" charset="0"/>
              </a:rPr>
              <a:t>I was mostly right on this assumption. The older generation had the more traditional view in two of the three cities. </a:t>
            </a:r>
          </a:p>
          <a:p>
            <a:endParaRPr lang="en-US" altLang="en-US" sz="2400" dirty="0" smtClean="0">
              <a:latin typeface="Times New Roman" pitchFamily="18" charset="0"/>
              <a:cs typeface="Times New Roman" pitchFamily="18" charset="0"/>
            </a:endParaRPr>
          </a:p>
          <a:p>
            <a:r>
              <a:rPr lang="en-US" altLang="en-US" sz="2400" dirty="0" smtClean="0">
                <a:solidFill>
                  <a:srgbClr val="FFC000"/>
                </a:solidFill>
                <a:latin typeface="Times New Roman" pitchFamily="18" charset="0"/>
                <a:cs typeface="Times New Roman" pitchFamily="18" charset="0"/>
              </a:rPr>
              <a:t>Logansport will be the less accepting of the three cities I will observe.</a:t>
            </a:r>
          </a:p>
          <a:p>
            <a:r>
              <a:rPr lang="en-US" altLang="en-US" sz="2400" dirty="0" smtClean="0">
                <a:latin typeface="Times New Roman" pitchFamily="18" charset="0"/>
                <a:cs typeface="Times New Roman" pitchFamily="18" charset="0"/>
              </a:rPr>
              <a:t>I was correct in this assumption of Logansport, Indiana being the least accepting city I observed in. </a:t>
            </a:r>
          </a:p>
          <a:p>
            <a:endParaRPr lang="en-US" altLang="en-US" sz="2400" dirty="0" smtClean="0">
              <a:latin typeface="Times New Roman" pitchFamily="18" charset="0"/>
              <a:cs typeface="Times New Roman" pitchFamily="18" charset="0"/>
            </a:endParaRPr>
          </a:p>
          <a:p>
            <a:r>
              <a:rPr lang="en-US" altLang="en-US" sz="2400" dirty="0" smtClean="0">
                <a:solidFill>
                  <a:srgbClr val="FFC000"/>
                </a:solidFill>
                <a:latin typeface="Times New Roman" pitchFamily="18" charset="0"/>
                <a:cs typeface="Times New Roman" pitchFamily="18" charset="0"/>
              </a:rPr>
              <a:t>No one will say something to our face for being a same-sex couple. </a:t>
            </a:r>
          </a:p>
          <a:p>
            <a:r>
              <a:rPr lang="en-US" altLang="en-US" sz="2400" dirty="0" smtClean="0">
                <a:latin typeface="Times New Roman" pitchFamily="18" charset="0"/>
                <a:cs typeface="Times New Roman" pitchFamily="18" charset="0"/>
              </a:rPr>
              <a:t>I was wrong in my assumption that no one will say anything to us in our face. But people made derogatory comments to our face.  </a:t>
            </a:r>
            <a:endParaRPr lang="en-US" altLang="en-US" sz="2400" dirty="0">
              <a:latin typeface="Times New Roman" pitchFamily="18" charset="0"/>
              <a:cs typeface="Times New Roman" pitchFamily="18" charset="0"/>
            </a:endParaRPr>
          </a:p>
          <a:p>
            <a:endParaRPr lang="en-US" altLang="en-US" sz="2800" b="1" dirty="0">
              <a:solidFill>
                <a:srgbClr val="FFC000"/>
              </a:solidFill>
              <a:latin typeface="Arial" charset="0"/>
            </a:endParaRP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73028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Perspective.thmx</Template>
  <TotalTime>156</TotalTime>
  <Words>836</Words>
  <Application>Microsoft Office PowerPoint</Application>
  <PresentationFormat>Custom</PresentationFormat>
  <Paragraphs>31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Perspective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Eddie</dc:creator>
  <cp:lastModifiedBy>Eddie</cp:lastModifiedBy>
  <cp:revision>14</cp:revision>
  <dcterms:created xsi:type="dcterms:W3CDTF">2013-11-03T17:54:12Z</dcterms:created>
  <dcterms:modified xsi:type="dcterms:W3CDTF">2013-11-25T16:09:30Z</dcterms:modified>
</cp:coreProperties>
</file>