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5AEDD"/>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p:scale>
          <a:sx n="81" d="100"/>
          <a:sy n="81" d="100"/>
        </p:scale>
        <p:origin x="-1856" y="-128"/>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interSettings" Target="printerSettings/printerSettings1.bin"/><Relationship Id="rId4" Type="http://schemas.openxmlformats.org/officeDocument/2006/relationships/presProps" Target="presProps.xml"/><Relationship Id="rId5" Type="http://schemas.openxmlformats.org/officeDocument/2006/relationships/viewProps" Target="viewProps.xml"/><Relationship Id="rId6" Type="http://schemas.openxmlformats.org/officeDocument/2006/relationships/theme" Target="theme/theme1.xml"/><Relationship Id="rId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13E19BD-64D0-0248-AE04-143F2621540B}" type="datetimeFigureOut">
              <a:rPr lang="en-US" smtClean="0"/>
              <a:t>11/18/13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27504608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13E19BD-64D0-0248-AE04-143F2621540B}" type="datetimeFigureOut">
              <a:rPr lang="en-US" smtClean="0"/>
              <a:t>11/18/13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344937520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13E19BD-64D0-0248-AE04-143F2621540B}" type="datetimeFigureOut">
              <a:rPr lang="en-US" smtClean="0"/>
              <a:t>11/18/13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206823246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13E19BD-64D0-0248-AE04-143F2621540B}" type="datetimeFigureOut">
              <a:rPr lang="en-US" smtClean="0"/>
              <a:t>11/18/13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7903080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13E19BD-64D0-0248-AE04-143F2621540B}" type="datetimeFigureOut">
              <a:rPr lang="en-US" smtClean="0"/>
              <a:t>11/18/13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42219694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13E19BD-64D0-0248-AE04-143F2621540B}" type="datetimeFigureOut">
              <a:rPr lang="en-US" smtClean="0"/>
              <a:t>11/18/13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6856351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13E19BD-64D0-0248-AE04-143F2621540B}" type="datetimeFigureOut">
              <a:rPr lang="en-US" smtClean="0"/>
              <a:t>11/18/13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6745121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13E19BD-64D0-0248-AE04-143F2621540B}" type="datetimeFigureOut">
              <a:rPr lang="en-US" smtClean="0"/>
              <a:t>11/18/13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12578573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13E19BD-64D0-0248-AE04-143F2621540B}" type="datetimeFigureOut">
              <a:rPr lang="en-US" smtClean="0"/>
              <a:t>11/18/13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12243733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13E19BD-64D0-0248-AE04-143F2621540B}" type="datetimeFigureOut">
              <a:rPr lang="en-US" smtClean="0"/>
              <a:t>11/18/13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22544161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13E19BD-64D0-0248-AE04-143F2621540B}" type="datetimeFigureOut">
              <a:rPr lang="en-US" smtClean="0"/>
              <a:t>11/18/13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1745075694"/>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13E19BD-64D0-0248-AE04-143F2621540B}" type="datetimeFigureOut">
              <a:rPr lang="en-US" smtClean="0"/>
              <a:t>11/18/13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01A731E-EA65-6947-9F94-F11A3B53C4FF}" type="slidenum">
              <a:rPr lang="en-US" smtClean="0"/>
              <a:t>‹#›</a:t>
            </a:fld>
            <a:endParaRPr lang="en-US"/>
          </a:p>
        </p:txBody>
      </p:sp>
    </p:spTree>
    <p:extLst>
      <p:ext uri="{BB962C8B-B14F-4D97-AF65-F5344CB8AC3E}">
        <p14:creationId xmlns:p14="http://schemas.microsoft.com/office/powerpoint/2010/main" val="201835800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hyperlink" Target="mailto:smigelpa@mail.uc.edu" TargetMode="External"/><Relationship Id="rId3" Type="http://schemas.openxmlformats.org/officeDocument/2006/relationships/image" Target="../media/image1.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p:cNvSpPr/>
          <p:nvPr/>
        </p:nvSpPr>
        <p:spPr>
          <a:xfrm>
            <a:off x="4699271" y="128832"/>
            <a:ext cx="4305078" cy="1969288"/>
          </a:xfrm>
          <a:prstGeom prst="rect">
            <a:avLst/>
          </a:prstGeom>
          <a:solidFill>
            <a:schemeClr val="accent2"/>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2" name="Rectangle 11"/>
          <p:cNvSpPr/>
          <p:nvPr/>
        </p:nvSpPr>
        <p:spPr>
          <a:xfrm>
            <a:off x="4717678" y="2171463"/>
            <a:ext cx="2076339" cy="3929767"/>
          </a:xfrm>
          <a:prstGeom prst="rect">
            <a:avLst/>
          </a:prstGeom>
          <a:solidFill>
            <a:schemeClr val="accent5">
              <a:lumMod val="75000"/>
            </a:schemeClr>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1" name="Rectangle 10"/>
          <p:cNvSpPr/>
          <p:nvPr/>
        </p:nvSpPr>
        <p:spPr>
          <a:xfrm>
            <a:off x="101371" y="2477426"/>
            <a:ext cx="3159584" cy="1711392"/>
          </a:xfrm>
          <a:prstGeom prst="rect">
            <a:avLst/>
          </a:prstGeom>
          <a:solidFill>
            <a:schemeClr val="accent6">
              <a:lumMod val="75000"/>
            </a:schemeClr>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4" name="Rectangle 3"/>
          <p:cNvSpPr/>
          <p:nvPr/>
        </p:nvSpPr>
        <p:spPr>
          <a:xfrm>
            <a:off x="95295" y="4251627"/>
            <a:ext cx="4515774" cy="2522547"/>
          </a:xfrm>
          <a:prstGeom prst="rect">
            <a:avLst/>
          </a:prstGeom>
          <a:solidFill>
            <a:schemeClr val="bg1">
              <a:lumMod val="65000"/>
            </a:schemeClr>
          </a:solidFill>
        </p:spPr>
        <p:style>
          <a:lnRef idx="1">
            <a:schemeClr val="accent1"/>
          </a:lnRef>
          <a:fillRef idx="3">
            <a:schemeClr val="accent1"/>
          </a:fillRef>
          <a:effectRef idx="2">
            <a:schemeClr val="accent1"/>
          </a:effectRef>
          <a:fontRef idx="minor">
            <a:schemeClr val="lt1"/>
          </a:fontRef>
        </p:style>
        <p:txBody>
          <a:bodyPr rtlCol="0" anchor="ctr"/>
          <a:lstStyle/>
          <a:p>
            <a:endParaRPr lang="en-US" sz="1400" dirty="0">
              <a:latin typeface="Times New Roman"/>
              <a:cs typeface="Times New Roman"/>
            </a:endParaRPr>
          </a:p>
        </p:txBody>
      </p:sp>
      <p:sp>
        <p:nvSpPr>
          <p:cNvPr id="5" name="TextBox 3"/>
          <p:cNvSpPr txBox="1">
            <a:spLocks noChangeArrowheads="1"/>
          </p:cNvSpPr>
          <p:nvPr/>
        </p:nvSpPr>
        <p:spPr bwMode="auto">
          <a:xfrm>
            <a:off x="-114642" y="2351986"/>
            <a:ext cx="3538465" cy="222477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313502" tIns="156751" rIns="313502" bIns="156751">
            <a:spAutoFit/>
          </a:bodyPr>
          <a:lstStyle>
            <a:lvl1pPr eaLnBrk="0" hangingPunct="0">
              <a:defRPr sz="2400">
                <a:solidFill>
                  <a:schemeClr val="tx1"/>
                </a:solidFill>
                <a:latin typeface="Calibri" charset="0"/>
                <a:ea typeface="ＭＳ Ｐゴシック" charset="0"/>
                <a:cs typeface="ＭＳ Ｐゴシック" charset="0"/>
              </a:defRPr>
            </a:lvl1pPr>
            <a:lvl2pPr eaLnBrk="0" hangingPunct="0">
              <a:defRPr sz="2400">
                <a:solidFill>
                  <a:schemeClr val="tx1"/>
                </a:solidFill>
                <a:latin typeface="Calibri" charset="0"/>
                <a:ea typeface="ＭＳ Ｐゴシック" charset="0"/>
              </a:defRPr>
            </a:lvl2pPr>
            <a:lvl3pPr marL="1143000" indent="-228600" eaLnBrk="0" hangingPunct="0">
              <a:defRPr sz="2400">
                <a:solidFill>
                  <a:schemeClr val="tx1"/>
                </a:solidFill>
                <a:latin typeface="Calibri" charset="0"/>
                <a:ea typeface="ＭＳ Ｐゴシック" charset="0"/>
              </a:defRPr>
            </a:lvl3pPr>
            <a:lvl4pPr marL="1600200" indent="-228600" eaLnBrk="0" hangingPunct="0">
              <a:defRPr sz="2400">
                <a:solidFill>
                  <a:schemeClr val="tx1"/>
                </a:solidFill>
                <a:latin typeface="Calibri" charset="0"/>
                <a:ea typeface="ＭＳ Ｐゴシック" charset="0"/>
              </a:defRPr>
            </a:lvl4pPr>
            <a:lvl5pPr marL="2057400" indent="-228600" eaLnBrk="0" hangingPunct="0">
              <a:defRPr sz="2400">
                <a:solidFill>
                  <a:schemeClr val="tx1"/>
                </a:solidFill>
                <a:latin typeface="Calibri" charset="0"/>
                <a:ea typeface="ＭＳ Ｐゴシック" charset="0"/>
              </a:defRPr>
            </a:lvl5pPr>
            <a:lvl6pPr marL="2514600" indent="-228600" eaLnBrk="0" fontAlgn="base" hangingPunct="0">
              <a:spcBef>
                <a:spcPct val="0"/>
              </a:spcBef>
              <a:spcAft>
                <a:spcPct val="0"/>
              </a:spcAft>
              <a:defRPr sz="2400">
                <a:solidFill>
                  <a:schemeClr val="tx1"/>
                </a:solidFill>
                <a:latin typeface="Calibri" charset="0"/>
                <a:ea typeface="ＭＳ Ｐゴシック" charset="0"/>
              </a:defRPr>
            </a:lvl6pPr>
            <a:lvl7pPr marL="2971800" indent="-228600" eaLnBrk="0" fontAlgn="base" hangingPunct="0">
              <a:spcBef>
                <a:spcPct val="0"/>
              </a:spcBef>
              <a:spcAft>
                <a:spcPct val="0"/>
              </a:spcAft>
              <a:defRPr sz="2400">
                <a:solidFill>
                  <a:schemeClr val="tx1"/>
                </a:solidFill>
                <a:latin typeface="Calibri" charset="0"/>
                <a:ea typeface="ＭＳ Ｐゴシック" charset="0"/>
              </a:defRPr>
            </a:lvl7pPr>
            <a:lvl8pPr marL="3429000" indent="-228600" eaLnBrk="0" fontAlgn="base" hangingPunct="0">
              <a:spcBef>
                <a:spcPct val="0"/>
              </a:spcBef>
              <a:spcAft>
                <a:spcPct val="0"/>
              </a:spcAft>
              <a:defRPr sz="2400">
                <a:solidFill>
                  <a:schemeClr val="tx1"/>
                </a:solidFill>
                <a:latin typeface="Calibri" charset="0"/>
                <a:ea typeface="ＭＳ Ｐゴシック" charset="0"/>
              </a:defRPr>
            </a:lvl8pPr>
            <a:lvl9pPr marL="3886200" indent="-228600" eaLnBrk="0" fontAlgn="base" hangingPunct="0">
              <a:spcBef>
                <a:spcPct val="0"/>
              </a:spcBef>
              <a:spcAft>
                <a:spcPct val="0"/>
              </a:spcAft>
              <a:defRPr sz="2400">
                <a:solidFill>
                  <a:schemeClr val="tx1"/>
                </a:solidFill>
                <a:latin typeface="Calibri" charset="0"/>
                <a:ea typeface="ＭＳ Ｐゴシック" charset="0"/>
              </a:defRPr>
            </a:lvl9pPr>
          </a:lstStyle>
          <a:p>
            <a:pPr eaLnBrk="1" hangingPunct="1"/>
            <a:r>
              <a:rPr lang="en-US" sz="1600" b="1" u="sng" dirty="0">
                <a:latin typeface="Times New Roman"/>
                <a:cs typeface="Times New Roman"/>
              </a:rPr>
              <a:t>Introduction</a:t>
            </a:r>
          </a:p>
          <a:p>
            <a:pPr marL="0" lvl="1" indent="0" eaLnBrk="1" hangingPunct="1"/>
            <a:r>
              <a:rPr lang="en-US" sz="1400" dirty="0">
                <a:latin typeface="Times New Roman"/>
                <a:cs typeface="Times New Roman"/>
              </a:rPr>
              <a:t>The purpose of this study was to investigate how adolescents thinking and language acquisition skills change as they get older. </a:t>
            </a:r>
            <a:r>
              <a:rPr lang="en-US" sz="1400" dirty="0" smtClean="0">
                <a:latin typeface="Times New Roman"/>
                <a:cs typeface="Times New Roman"/>
              </a:rPr>
              <a:t>In order to do this, I observed my younger cousins who are all boys ages 9, 7, and 3. </a:t>
            </a:r>
            <a:endParaRPr lang="en-US" sz="1400" dirty="0">
              <a:latin typeface="Times New Roman"/>
              <a:cs typeface="Times New Roman"/>
            </a:endParaRPr>
          </a:p>
          <a:p>
            <a:pPr eaLnBrk="1" hangingPunct="1"/>
            <a:endParaRPr lang="en-US" dirty="0">
              <a:latin typeface="Times New Roman" charset="0"/>
              <a:cs typeface="Times New Roman" charset="0"/>
            </a:endParaRPr>
          </a:p>
        </p:txBody>
      </p:sp>
      <p:sp>
        <p:nvSpPr>
          <p:cNvPr id="6" name="Rectangle 5"/>
          <p:cNvSpPr/>
          <p:nvPr/>
        </p:nvSpPr>
        <p:spPr>
          <a:xfrm>
            <a:off x="56709" y="4251627"/>
            <a:ext cx="4572000" cy="769441"/>
          </a:xfrm>
          <a:prstGeom prst="rect">
            <a:avLst/>
          </a:prstGeom>
        </p:spPr>
        <p:txBody>
          <a:bodyPr>
            <a:spAutoFit/>
          </a:bodyPr>
          <a:lstStyle/>
          <a:p>
            <a:r>
              <a:rPr lang="en-US" sz="1600" b="1" u="sng" dirty="0" smtClean="0">
                <a:latin typeface="Times New Roman"/>
                <a:cs typeface="Times New Roman"/>
              </a:rPr>
              <a:t>Research Question</a:t>
            </a:r>
            <a:endParaRPr lang="en-US" sz="1600" u="sng" dirty="0" smtClean="0">
              <a:latin typeface="Times New Roman"/>
              <a:cs typeface="Times New Roman"/>
            </a:endParaRPr>
          </a:p>
          <a:p>
            <a:r>
              <a:rPr lang="en-US" sz="1400" dirty="0" smtClean="0">
                <a:latin typeface="Times New Roman"/>
                <a:cs typeface="Times New Roman"/>
              </a:rPr>
              <a:t>How do students' language acquisition and thinking skills change as they get older</a:t>
            </a:r>
            <a:r>
              <a:rPr lang="en-US" sz="1400" dirty="0" smtClean="0"/>
              <a:t>?</a:t>
            </a:r>
            <a:endParaRPr lang="en-US" sz="1400" dirty="0">
              <a:latin typeface="Times New Roman" charset="0"/>
              <a:cs typeface="Times New Roman" charset="0"/>
            </a:endParaRPr>
          </a:p>
        </p:txBody>
      </p:sp>
      <p:sp>
        <p:nvSpPr>
          <p:cNvPr id="7" name="Rectangle 6"/>
          <p:cNvSpPr/>
          <p:nvPr/>
        </p:nvSpPr>
        <p:spPr>
          <a:xfrm>
            <a:off x="60015" y="4947448"/>
            <a:ext cx="4326022" cy="1846659"/>
          </a:xfrm>
          <a:prstGeom prst="rect">
            <a:avLst/>
          </a:prstGeom>
        </p:spPr>
        <p:txBody>
          <a:bodyPr wrap="square">
            <a:spAutoFit/>
          </a:bodyPr>
          <a:lstStyle/>
          <a:p>
            <a:r>
              <a:rPr lang="en-US" sz="1600" b="1" u="sng" dirty="0" smtClean="0">
                <a:latin typeface="Arial" charset="0"/>
              </a:rPr>
              <a:t>Background Literature</a:t>
            </a:r>
            <a:endParaRPr lang="en-US" sz="1600" u="sng" dirty="0" smtClean="0">
              <a:latin typeface="Arial" charset="0"/>
            </a:endParaRPr>
          </a:p>
          <a:p>
            <a:r>
              <a:rPr lang="en-US" sz="1400" u="sng" dirty="0" smtClean="0">
                <a:latin typeface="Times New Roman"/>
                <a:cs typeface="Times New Roman"/>
              </a:rPr>
              <a:t>Language acquisition</a:t>
            </a:r>
            <a:r>
              <a:rPr lang="en-US" sz="1400" dirty="0" smtClean="0">
                <a:latin typeface="Times New Roman"/>
                <a:cs typeface="Times New Roman"/>
              </a:rPr>
              <a:t>- a set of rules for all languages that allows all people to comprehend language and use words they learn in order to produce sentences and communicate. </a:t>
            </a:r>
          </a:p>
          <a:p>
            <a:r>
              <a:rPr lang="en-US" sz="1400" dirty="0" smtClean="0">
                <a:latin typeface="Times New Roman"/>
                <a:cs typeface="Times New Roman"/>
              </a:rPr>
              <a:t> Previous research states that puberty and what happens to an adolescent around the time of puberty, effects how they think as they get older. </a:t>
            </a:r>
            <a:endParaRPr lang="en-US" sz="1400" dirty="0">
              <a:latin typeface="Times New Roman"/>
              <a:cs typeface="Times New Roman"/>
            </a:endParaRPr>
          </a:p>
        </p:txBody>
      </p:sp>
      <p:sp>
        <p:nvSpPr>
          <p:cNvPr id="8" name="Title 1"/>
          <p:cNvSpPr>
            <a:spLocks noGrp="1"/>
          </p:cNvSpPr>
          <p:nvPr>
            <p:ph type="ctrTitle"/>
          </p:nvPr>
        </p:nvSpPr>
        <p:spPr>
          <a:xfrm>
            <a:off x="13712" y="-88205"/>
            <a:ext cx="3637714" cy="1200938"/>
          </a:xfrm>
        </p:spPr>
        <p:txBody>
          <a:bodyPr>
            <a:normAutofit/>
          </a:bodyPr>
          <a:lstStyle/>
          <a:p>
            <a:pPr algn="l"/>
            <a:r>
              <a:rPr lang="en-US" sz="2400" b="1" dirty="0" smtClean="0">
                <a:solidFill>
                  <a:schemeClr val="bg1">
                    <a:lumMod val="50000"/>
                  </a:schemeClr>
                </a:solidFill>
                <a:latin typeface="Rockwell"/>
                <a:cs typeface="Rockwell"/>
              </a:rPr>
              <a:t>Thinking &amp; Language Acquisition </a:t>
            </a:r>
            <a:endParaRPr lang="en-US" sz="2400" b="1" dirty="0">
              <a:solidFill>
                <a:schemeClr val="bg1">
                  <a:lumMod val="50000"/>
                </a:schemeClr>
              </a:solidFill>
              <a:latin typeface="Rockwell"/>
              <a:cs typeface="Rockwell"/>
            </a:endParaRPr>
          </a:p>
        </p:txBody>
      </p:sp>
      <p:sp>
        <p:nvSpPr>
          <p:cNvPr id="9" name="Subtitle 2"/>
          <p:cNvSpPr>
            <a:spLocks noGrp="1"/>
          </p:cNvSpPr>
          <p:nvPr>
            <p:ph type="subTitle" idx="1"/>
          </p:nvPr>
        </p:nvSpPr>
        <p:spPr>
          <a:xfrm>
            <a:off x="983912" y="939852"/>
            <a:ext cx="2623576" cy="1317645"/>
          </a:xfrm>
        </p:spPr>
        <p:txBody>
          <a:bodyPr>
            <a:normAutofit fontScale="47500" lnSpcReduction="20000"/>
          </a:bodyPr>
          <a:lstStyle/>
          <a:p>
            <a:pPr algn="l"/>
            <a:r>
              <a:rPr lang="en-US" dirty="0" smtClean="0">
                <a:latin typeface="Times New Roman"/>
                <a:cs typeface="Times New Roman"/>
              </a:rPr>
              <a:t>Paige Smigelski </a:t>
            </a:r>
          </a:p>
          <a:p>
            <a:pPr algn="l"/>
            <a:r>
              <a:rPr lang="en-US" dirty="0" smtClean="0">
                <a:latin typeface="Times New Roman"/>
                <a:cs typeface="Times New Roman"/>
              </a:rPr>
              <a:t>University of Cincinnati, (CECH Middle School Education Math &amp; Language Arts</a:t>
            </a:r>
          </a:p>
          <a:p>
            <a:pPr algn="l"/>
            <a:r>
              <a:rPr lang="en-US" dirty="0" smtClean="0">
                <a:solidFill>
                  <a:srgbClr val="7F7F7F"/>
                </a:solidFill>
                <a:latin typeface="Times New Roman"/>
                <a:cs typeface="Times New Roman"/>
                <a:hlinkClick r:id="rId2"/>
              </a:rPr>
              <a:t>smigelpa@mail.uc.edu</a:t>
            </a:r>
            <a:r>
              <a:rPr lang="en-US" dirty="0" smtClean="0">
                <a:solidFill>
                  <a:srgbClr val="7F7F7F"/>
                </a:solidFill>
                <a:latin typeface="Times New Roman"/>
                <a:cs typeface="Times New Roman"/>
              </a:rPr>
              <a:t> </a:t>
            </a:r>
            <a:endParaRPr lang="en-US" dirty="0">
              <a:solidFill>
                <a:srgbClr val="7F7F7F"/>
              </a:solidFill>
              <a:latin typeface="Times New Roman"/>
              <a:cs typeface="Times New Roman"/>
            </a:endParaRPr>
          </a:p>
        </p:txBody>
      </p:sp>
      <p:pic>
        <p:nvPicPr>
          <p:cNvPr id="10" name="Picture 1" descr="181141_4188193742550_1533500598_n.jpg"/>
          <p:cNvPicPr>
            <a:picLocks noChangeAspect="1"/>
          </p:cNvPicPr>
          <p:nvPr/>
        </p:nvPicPr>
        <p:blipFill>
          <a:blip r:embed="rId3">
            <a:extLst>
              <a:ext uri="{28A0092B-C50C-407E-A947-70E740481C1C}">
                <a14:useLocalDpi xmlns:a14="http://schemas.microsoft.com/office/drawing/2010/main" val="0"/>
              </a:ext>
            </a:extLst>
          </a:blip>
          <a:srcRect/>
          <a:stretch>
            <a:fillRect/>
          </a:stretch>
        </p:blipFill>
        <p:spPr bwMode="auto">
          <a:xfrm>
            <a:off x="101371" y="939852"/>
            <a:ext cx="882541" cy="14215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3" name="Rectangle 12"/>
          <p:cNvSpPr/>
          <p:nvPr/>
        </p:nvSpPr>
        <p:spPr>
          <a:xfrm>
            <a:off x="4711024" y="2155350"/>
            <a:ext cx="2130027" cy="4001095"/>
          </a:xfrm>
          <a:prstGeom prst="rect">
            <a:avLst/>
          </a:prstGeom>
          <a:solidFill>
            <a:srgbClr val="05AEDD"/>
          </a:solidFill>
        </p:spPr>
        <p:txBody>
          <a:bodyPr wrap="square">
            <a:spAutoFit/>
          </a:bodyPr>
          <a:lstStyle/>
          <a:p>
            <a:r>
              <a:rPr lang="en-US" sz="1600" b="1" u="sng" dirty="0" smtClean="0">
                <a:latin typeface="Times New Roman"/>
                <a:cs typeface="Times New Roman"/>
              </a:rPr>
              <a:t>Methods</a:t>
            </a:r>
          </a:p>
          <a:p>
            <a:r>
              <a:rPr lang="en-US" sz="1400" dirty="0" smtClean="0">
                <a:latin typeface="Times New Roman" charset="0"/>
                <a:cs typeface="Times New Roman" charset="0"/>
              </a:rPr>
              <a:t>For my observation I observed my cousins. I focused on their reactions to certain situations, how they think, and how their language differs from one another. I tried to observe them from an outside point of view instead of playing with them, but I sometimes got dragged into a few situations. I wanted to see how each of the boys acted and spoke around each other as well as how they acted around adults, depending on their age.</a:t>
            </a:r>
            <a:endParaRPr lang="en-US" sz="1400" dirty="0"/>
          </a:p>
        </p:txBody>
      </p:sp>
      <p:sp>
        <p:nvSpPr>
          <p:cNvPr id="14" name="Rectangle 13"/>
          <p:cNvSpPr/>
          <p:nvPr/>
        </p:nvSpPr>
        <p:spPr>
          <a:xfrm>
            <a:off x="6928009" y="2183877"/>
            <a:ext cx="2076339" cy="4553652"/>
          </a:xfrm>
          <a:prstGeom prst="rect">
            <a:avLst/>
          </a:prstGeom>
          <a:solidFill>
            <a:schemeClr val="accent3">
              <a:lumMod val="75000"/>
            </a:schemeClr>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5" name="Rectangle 14"/>
          <p:cNvSpPr/>
          <p:nvPr/>
        </p:nvSpPr>
        <p:spPr>
          <a:xfrm>
            <a:off x="6928009" y="2079718"/>
            <a:ext cx="2076340" cy="4647426"/>
          </a:xfrm>
          <a:prstGeom prst="rect">
            <a:avLst/>
          </a:prstGeom>
        </p:spPr>
        <p:txBody>
          <a:bodyPr wrap="square">
            <a:spAutoFit/>
          </a:bodyPr>
          <a:lstStyle/>
          <a:p>
            <a:r>
              <a:rPr lang="en-US" sz="1600" b="1" u="sng" dirty="0" smtClean="0">
                <a:latin typeface="Times New Roman"/>
                <a:cs typeface="Times New Roman"/>
              </a:rPr>
              <a:t>Results</a:t>
            </a:r>
          </a:p>
          <a:p>
            <a:r>
              <a:rPr lang="en-US" sz="1400" dirty="0" smtClean="0">
                <a:latin typeface="Times New Roman"/>
                <a:cs typeface="Times New Roman"/>
              </a:rPr>
              <a:t>I discovered that my cousins have different abilities when it comes to their speech based on their age and where they lie in birth order. For example, the two oldest boys seemed to have a much higher level of thinking and language skills compared to their younger brother. I also noticed that the youngest boy copied a lot of what his older brothers said and did, which led me to conclude that birth order has a big effect on how a person acts, thinks, and acquires language.</a:t>
            </a:r>
            <a:endParaRPr lang="en-US" sz="1400" dirty="0">
              <a:latin typeface="Times New Roman"/>
              <a:cs typeface="Times New Roman"/>
            </a:endParaRPr>
          </a:p>
        </p:txBody>
      </p:sp>
      <p:sp>
        <p:nvSpPr>
          <p:cNvPr id="17" name="Rectangle 16"/>
          <p:cNvSpPr/>
          <p:nvPr/>
        </p:nvSpPr>
        <p:spPr>
          <a:xfrm>
            <a:off x="4699270" y="81681"/>
            <a:ext cx="4378799" cy="2062103"/>
          </a:xfrm>
          <a:prstGeom prst="rect">
            <a:avLst/>
          </a:prstGeom>
        </p:spPr>
        <p:txBody>
          <a:bodyPr wrap="square">
            <a:spAutoFit/>
          </a:bodyPr>
          <a:lstStyle/>
          <a:p>
            <a:r>
              <a:rPr lang="en-US" sz="1600" b="1" dirty="0" smtClean="0">
                <a:latin typeface="Times New Roman"/>
                <a:cs typeface="Times New Roman"/>
              </a:rPr>
              <a:t>Professional Implications</a:t>
            </a:r>
          </a:p>
          <a:p>
            <a:r>
              <a:rPr lang="en-US" sz="1400" dirty="0" smtClean="0">
                <a:latin typeface="Times New Roman"/>
                <a:cs typeface="Times New Roman"/>
              </a:rPr>
              <a:t>This affects me as a future teacher because it gave me some insight on how students might behave, think, and speak based on their age and also depending on how many siblings they have. In being able to understand that each student is different and has varying needs based on these things, I will be more able to accommodate to their needs and better relate to my students, which would create a more positive learning environment all around. </a:t>
            </a:r>
            <a:endParaRPr lang="en-US" sz="1400" dirty="0">
              <a:latin typeface="Times New Roman"/>
              <a:cs typeface="Times New Roman"/>
            </a:endParaRPr>
          </a:p>
        </p:txBody>
      </p:sp>
      <p:sp>
        <p:nvSpPr>
          <p:cNvPr id="18" name="Rectangle 17"/>
          <p:cNvSpPr/>
          <p:nvPr/>
        </p:nvSpPr>
        <p:spPr>
          <a:xfrm>
            <a:off x="3392467" y="128832"/>
            <a:ext cx="1187245" cy="4059986"/>
          </a:xfrm>
          <a:prstGeom prst="rect">
            <a:avLst/>
          </a:prstGeom>
          <a:solidFill>
            <a:schemeClr val="accent4"/>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9" name="TextBox 10"/>
          <p:cNvSpPr txBox="1">
            <a:spLocks noChangeArrowheads="1"/>
          </p:cNvSpPr>
          <p:nvPr/>
        </p:nvSpPr>
        <p:spPr bwMode="auto">
          <a:xfrm>
            <a:off x="3133310" y="17765"/>
            <a:ext cx="1805158" cy="40098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313502" tIns="156751" rIns="313502" bIns="156751">
            <a:spAutoFit/>
          </a:bodyPr>
          <a:lstStyle>
            <a:lvl1pPr eaLnBrk="0" hangingPunct="0">
              <a:defRPr sz="2400">
                <a:solidFill>
                  <a:schemeClr val="tx1"/>
                </a:solidFill>
                <a:latin typeface="Calibri" charset="0"/>
                <a:ea typeface="ＭＳ Ｐゴシック" charset="0"/>
                <a:cs typeface="ＭＳ Ｐゴシック" charset="0"/>
              </a:defRPr>
            </a:lvl1pPr>
            <a:lvl2pPr marL="742950" indent="-285750" eaLnBrk="0" hangingPunct="0">
              <a:defRPr sz="2400">
                <a:solidFill>
                  <a:schemeClr val="tx1"/>
                </a:solidFill>
                <a:latin typeface="Calibri" charset="0"/>
                <a:ea typeface="ＭＳ Ｐゴシック" charset="0"/>
              </a:defRPr>
            </a:lvl2pPr>
            <a:lvl3pPr marL="1143000" indent="-228600" eaLnBrk="0" hangingPunct="0">
              <a:defRPr sz="2400">
                <a:solidFill>
                  <a:schemeClr val="tx1"/>
                </a:solidFill>
                <a:latin typeface="Calibri" charset="0"/>
                <a:ea typeface="ＭＳ Ｐゴシック" charset="0"/>
              </a:defRPr>
            </a:lvl3pPr>
            <a:lvl4pPr marL="1600200" indent="-228600" eaLnBrk="0" hangingPunct="0">
              <a:defRPr sz="2400">
                <a:solidFill>
                  <a:schemeClr val="tx1"/>
                </a:solidFill>
                <a:latin typeface="Calibri" charset="0"/>
                <a:ea typeface="ＭＳ Ｐゴシック" charset="0"/>
              </a:defRPr>
            </a:lvl4pPr>
            <a:lvl5pPr marL="2057400" indent="-228600" eaLnBrk="0" hangingPunct="0">
              <a:defRPr sz="2400">
                <a:solidFill>
                  <a:schemeClr val="tx1"/>
                </a:solidFill>
                <a:latin typeface="Calibri" charset="0"/>
                <a:ea typeface="ＭＳ Ｐゴシック" charset="0"/>
              </a:defRPr>
            </a:lvl5pPr>
            <a:lvl6pPr marL="2514600" indent="-228600" eaLnBrk="0" fontAlgn="base" hangingPunct="0">
              <a:spcBef>
                <a:spcPct val="0"/>
              </a:spcBef>
              <a:spcAft>
                <a:spcPct val="0"/>
              </a:spcAft>
              <a:defRPr sz="2400">
                <a:solidFill>
                  <a:schemeClr val="tx1"/>
                </a:solidFill>
                <a:latin typeface="Calibri" charset="0"/>
                <a:ea typeface="ＭＳ Ｐゴシック" charset="0"/>
              </a:defRPr>
            </a:lvl6pPr>
            <a:lvl7pPr marL="2971800" indent="-228600" eaLnBrk="0" fontAlgn="base" hangingPunct="0">
              <a:spcBef>
                <a:spcPct val="0"/>
              </a:spcBef>
              <a:spcAft>
                <a:spcPct val="0"/>
              </a:spcAft>
              <a:defRPr sz="2400">
                <a:solidFill>
                  <a:schemeClr val="tx1"/>
                </a:solidFill>
                <a:latin typeface="Calibri" charset="0"/>
                <a:ea typeface="ＭＳ Ｐゴシック" charset="0"/>
              </a:defRPr>
            </a:lvl7pPr>
            <a:lvl8pPr marL="3429000" indent="-228600" eaLnBrk="0" fontAlgn="base" hangingPunct="0">
              <a:spcBef>
                <a:spcPct val="0"/>
              </a:spcBef>
              <a:spcAft>
                <a:spcPct val="0"/>
              </a:spcAft>
              <a:defRPr sz="2400">
                <a:solidFill>
                  <a:schemeClr val="tx1"/>
                </a:solidFill>
                <a:latin typeface="Calibri" charset="0"/>
                <a:ea typeface="ＭＳ Ｐゴシック" charset="0"/>
              </a:defRPr>
            </a:lvl8pPr>
            <a:lvl9pPr marL="3886200" indent="-228600" eaLnBrk="0" fontAlgn="base" hangingPunct="0">
              <a:spcBef>
                <a:spcPct val="0"/>
              </a:spcBef>
              <a:spcAft>
                <a:spcPct val="0"/>
              </a:spcAft>
              <a:defRPr sz="2400">
                <a:solidFill>
                  <a:schemeClr val="tx1"/>
                </a:solidFill>
                <a:latin typeface="Calibri" charset="0"/>
                <a:ea typeface="ＭＳ Ｐゴシック" charset="0"/>
              </a:defRPr>
            </a:lvl9pPr>
          </a:lstStyle>
          <a:p>
            <a:pPr eaLnBrk="1" hangingPunct="1"/>
            <a:r>
              <a:rPr lang="en-US" sz="1600" b="1" dirty="0" smtClean="0">
                <a:latin typeface="Times New Roman"/>
                <a:cs typeface="Times New Roman"/>
              </a:rPr>
              <a:t>Why?</a:t>
            </a:r>
          </a:p>
          <a:p>
            <a:pPr eaLnBrk="1" hangingPunct="1"/>
            <a:r>
              <a:rPr lang="en-US" sz="1400" dirty="0" smtClean="0">
                <a:latin typeface="Times New Roman" charset="0"/>
                <a:cs typeface="Times New Roman" charset="0"/>
              </a:rPr>
              <a:t>I </a:t>
            </a:r>
            <a:r>
              <a:rPr lang="en-US" sz="1400" dirty="0">
                <a:latin typeface="Times New Roman" charset="0"/>
                <a:cs typeface="Times New Roman" charset="0"/>
              </a:rPr>
              <a:t>chose this topic because I am interested in how the mind works as well as how it changes. I began to think that thinking and language acquisition skills are acquired from those around us such </a:t>
            </a:r>
            <a:r>
              <a:rPr lang="en-US" sz="1400" dirty="0" smtClean="0">
                <a:latin typeface="Times New Roman" charset="0"/>
                <a:cs typeface="Times New Roman" charset="0"/>
              </a:rPr>
              <a:t>as our siblings and parents.</a:t>
            </a:r>
            <a:endParaRPr lang="en-US" sz="1400" dirty="0">
              <a:latin typeface="Times New Roman" charset="0"/>
              <a:cs typeface="Times New Roman" charset="0"/>
            </a:endParaRPr>
          </a:p>
        </p:txBody>
      </p:sp>
    </p:spTree>
    <p:extLst>
      <p:ext uri="{BB962C8B-B14F-4D97-AF65-F5344CB8AC3E}">
        <p14:creationId xmlns:p14="http://schemas.microsoft.com/office/powerpoint/2010/main" val="190156010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27</TotalTime>
  <Words>456</Words>
  <Application>Microsoft Macintosh PowerPoint</Application>
  <PresentationFormat>On-screen Show (4:3)</PresentationFormat>
  <Paragraphs>19</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Thinking &amp; Language Acquisition </vt:lpstr>
    </vt:vector>
  </TitlesOfParts>
  <Company>University of Cincinnati</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Thinking &amp; Language Acquisition </dc:title>
  <dc:creator>Paige Smigelski</dc:creator>
  <cp:lastModifiedBy>Paige Smigelski</cp:lastModifiedBy>
  <cp:revision>4</cp:revision>
  <dcterms:created xsi:type="dcterms:W3CDTF">2013-11-18T12:55:35Z</dcterms:created>
  <dcterms:modified xsi:type="dcterms:W3CDTF">2013-11-18T13:23:32Z</dcterms:modified>
</cp:coreProperties>
</file>

<file path=docProps/thumbnail.jpeg>
</file>